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4"/>
  </p:notesMasterIdLst>
  <p:sldIdLst>
    <p:sldId id="256" r:id="rId5"/>
    <p:sldId id="277" r:id="rId6"/>
    <p:sldId id="257" r:id="rId7"/>
    <p:sldId id="259" r:id="rId8"/>
    <p:sldId id="260" r:id="rId9"/>
    <p:sldId id="261" r:id="rId10"/>
    <p:sldId id="279" r:id="rId11"/>
    <p:sldId id="262" r:id="rId12"/>
    <p:sldId id="263" r:id="rId13"/>
    <p:sldId id="264" r:id="rId14"/>
    <p:sldId id="266" r:id="rId15"/>
    <p:sldId id="265" r:id="rId16"/>
    <p:sldId id="280" r:id="rId17"/>
    <p:sldId id="267" r:id="rId18"/>
    <p:sldId id="268" r:id="rId19"/>
    <p:sldId id="269" r:id="rId20"/>
    <p:sldId id="271" r:id="rId21"/>
    <p:sldId id="270" r:id="rId22"/>
    <p:sldId id="281" r:id="rId23"/>
    <p:sldId id="272" r:id="rId24"/>
    <p:sldId id="278" r:id="rId25"/>
    <p:sldId id="282" r:id="rId26"/>
    <p:sldId id="273" r:id="rId27"/>
    <p:sldId id="276" r:id="rId28"/>
    <p:sldId id="274" r:id="rId29"/>
    <p:sldId id="275" r:id="rId30"/>
    <p:sldId id="283" r:id="rId31"/>
    <p:sldId id="284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31DB8-FF02-4D14-B172-183C9A4F7C60}" v="4525" dt="2024-06-27T10:19:03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3880" autoAdjust="0"/>
  </p:normalViewPr>
  <p:slideViewPr>
    <p:cSldViewPr snapToGrid="0" snapToObjects="1">
      <p:cViewPr>
        <p:scale>
          <a:sx n="75" d="100"/>
          <a:sy n="75" d="100"/>
        </p:scale>
        <p:origin x="20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 Time: 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clock traveling along that geodesic would display. It is the parameterization that ensures a constant speed of 1. Thus, it is the corresponding time reflecting the worldline with physical meaning.</a:t>
            </a:r>
          </a:p>
          <a:p>
            <a:r>
              <a:rPr lang="en-US" b="0" i="0" dirty="0" err="1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Lagragian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: the function that describes the state of a dynamic system in terms of position coordinates and their time derivatives.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Lumped parameter transient conduction,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fluid mixing,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Radioactive decay</a:t>
                </a:r>
              </a:p>
              <a:p>
                <a:r>
                  <a:rPr lang="en-US" dirty="0"/>
                  <a:t>Closed Cyclic: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dirty="0"/>
                  <a:t>Oscillating spring mass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Lumped parameter transient conduction,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fluid mixing,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Radioactive decay</a:t>
                </a:r>
              </a:p>
              <a:p>
                <a:r>
                  <a:rPr lang="en-US" dirty="0"/>
                  <a:t>Closed Cyclic: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dirty="0"/>
                  <a:t>Oscillating spring mass systems </a:t>
                </a:r>
                <a:r>
                  <a:rPr lang="en-US" b="0" i="0">
                    <a:latin typeface="Cambria Math" panose="02040503050406030204" pitchFamily="18" charset="0"/>
                  </a:rPr>
                  <a:t>𝑘=+1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4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Parametrized by the constant lines of process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coordinate system illustrates the distribution of existing states.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By using the process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to normalize the coordinates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), the separation along the constant normalized process time is the process metric measured.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Parametrized by the constant lines of process time, </a:t>
                </a:r>
                <a:r>
                  <a:rPr lang="en-US" b="0" i="0">
                    <a:latin typeface="Cambria Math" panose="02040503050406030204" pitchFamily="18" charset="0"/>
                  </a:rPr>
                  <a:t>𝜏</a:t>
                </a:r>
                <a:r>
                  <a:rPr lang="en-US" dirty="0"/>
                  <a:t>, the </a:t>
                </a:r>
                <a:r>
                  <a:rPr lang="en-US" b="0" i="0">
                    <a:latin typeface="Cambria Math" panose="02040503050406030204" pitchFamily="18" charset="0"/>
                  </a:rPr>
                  <a:t>(𝛽,𝜔)</a:t>
                </a:r>
                <a:r>
                  <a:rPr lang="en-US" dirty="0"/>
                  <a:t> coordinate system illustrates the distribution of existing states.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By using the process action, </a:t>
                </a:r>
                <a:r>
                  <a:rPr lang="en-US" b="0" i="0">
                    <a:latin typeface="Cambria Math" panose="02040503050406030204" pitchFamily="18" charset="0"/>
                  </a:rPr>
                  <a:t>𝜏_𝑆</a:t>
                </a:r>
                <a:r>
                  <a:rPr lang="en-US" dirty="0"/>
                  <a:t>, to normalize the coordinates (</a:t>
                </a:r>
                <a:r>
                  <a:rPr lang="en-US" b="0" i="0">
                    <a:latin typeface="Cambria Math" panose="02040503050406030204" pitchFamily="18" charset="0"/>
                  </a:rPr>
                  <a:t>Ω ̃</a:t>
                </a:r>
                <a:r>
                  <a:rPr lang="en-US" b="0" i="0" dirty="0">
                    <a:latin typeface="Cambria Math" panose="02040503050406030204" pitchFamily="18" charset="0"/>
                  </a:rPr>
                  <a:t>=𝜏_𝑆 𝜔, 𝜏 ̃=𝜏/𝜏_𝑆</a:t>
                </a:r>
                <a:r>
                  <a:rPr lang="en-US" dirty="0"/>
                  <a:t>), the separation along the constant normalized process time is the process metric measured.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4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Microreactor </a:t>
            </a:r>
            <a:r>
              <a:rPr lang="en-US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AGile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Non-nuclear Experimental Testbed (</a:t>
            </a:r>
            <a:r>
              <a:rPr lang="en-US" b="1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MAGNET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0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1938829"/>
            <a:ext cx="9354855" cy="2292350"/>
          </a:xfrm>
          <a:prstGeom prst="rect">
            <a:avLst/>
          </a:prstGeo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45BFF713-8DD6-6843-86C3-2D1862E3C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FBC-21D2-57A0-083B-AF225C0F1A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1825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FBDF4-D027-5540-A4D0-49BD3CCE6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Dynamical System Scaling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Theory and Code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A6BA-7AEF-C349-A828-FB83B670B5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July 18, 2024</a:t>
            </a:r>
          </a:p>
          <a:p>
            <a:pPr>
              <a:spcBef>
                <a:spcPts val="2000"/>
              </a:spcBef>
            </a:pPr>
            <a:r>
              <a:rPr lang="en-US" dirty="0"/>
              <a:t>Ramon Yoshiura</a:t>
            </a:r>
          </a:p>
          <a:p>
            <a:pPr>
              <a:spcBef>
                <a:spcPts val="500"/>
              </a:spcBef>
            </a:pPr>
            <a:r>
              <a:rPr lang="en-US" b="0" dirty="0"/>
              <a:t>Computational Scientist</a:t>
            </a:r>
          </a:p>
        </p:txBody>
      </p:sp>
    </p:spTree>
    <p:extLst>
      <p:ext uri="{BB962C8B-B14F-4D97-AF65-F5344CB8AC3E}">
        <p14:creationId xmlns:p14="http://schemas.microsoft.com/office/powerpoint/2010/main" val="166599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21C3-A8F1-817C-836C-9A595F82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AA8E48A-8703-7906-A505-AFCB4562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4975817"/>
                  </p:ext>
                </p:extLst>
              </p:nvPr>
            </p:nvGraphicFramePr>
            <p:xfrm>
              <a:off x="938213" y="1133188"/>
              <a:ext cx="10415586" cy="46495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71862">
                      <a:extLst>
                        <a:ext uri="{9D8B030D-6E8A-4147-A177-3AD203B41FA5}">
                          <a16:colId xmlns:a16="http://schemas.microsoft.com/office/drawing/2014/main" val="1282051737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584498115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428993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General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Process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60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 Time/Process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8950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2469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Metric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104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Lagrangian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𝜇𝜈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𝜈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5901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𝜇𝜈</m:t>
                                            </m:r>
                                          </m:sub>
                                        </m:s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𝜈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706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Geodesic 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004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Limiting Speed/Process Time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9521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AA8E48A-8703-7906-A505-AFCB4562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4975817"/>
                  </p:ext>
                </p:extLst>
              </p:nvPr>
            </p:nvGraphicFramePr>
            <p:xfrm>
              <a:off x="938213" y="1133188"/>
              <a:ext cx="10415586" cy="46495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71862">
                      <a:extLst>
                        <a:ext uri="{9D8B030D-6E8A-4147-A177-3AD203B41FA5}">
                          <a16:colId xmlns:a16="http://schemas.microsoft.com/office/drawing/2014/main" val="1282051737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584498115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428993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General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Process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60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 Time/Process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108197" r="-100351" b="-10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108197" r="-351" b="-10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950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08197" r="-100351" b="-9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08197" r="-351" b="-9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469914"/>
                      </a:ext>
                    </a:extLst>
                  </a:tr>
                  <a:tr h="4029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Metric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84848" r="-100351" b="-79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84848" r="-351" b="-793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44232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Lagrangian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171622" r="-100351" b="-25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171622" r="-351" b="-25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90140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71622" r="-100351" b="-15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71622" r="-351" b="-15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06409"/>
                      </a:ext>
                    </a:extLst>
                  </a:tr>
                  <a:tr h="65157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Geodesic 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514019" r="-100351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514019" r="-351" b="-1130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0048129"/>
                      </a:ext>
                    </a:extLst>
                  </a:tr>
                  <a:tr h="67875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Limiting Speed/Process Time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586607" r="-100351" b="-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586607" r="-351" b="-8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521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B50059-1D6B-1CB2-6889-E0E92F4005DA}"/>
              </a:ext>
            </a:extLst>
          </p:cNvPr>
          <p:cNvSpPr txBox="1"/>
          <p:nvPr/>
        </p:nvSpPr>
        <p:spPr>
          <a:xfrm>
            <a:off x="501227" y="6102971"/>
            <a:ext cx="692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Courtesy of Dr. Jose Reyes, CTO of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NuScale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Power and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Emiritus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Professor at Oregon State University.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82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6314-21F6-54DF-1B0E-D56E214D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4FC83D-5311-E13F-C4EE-F7898D72A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4" y="1681519"/>
            <a:ext cx="5725535" cy="3494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path&#10;&#10;Description automatically generated">
            <a:extLst>
              <a:ext uri="{FF2B5EF4-FFF2-40B4-BE49-F238E27FC236}">
                <a16:creationId xmlns:a16="http://schemas.microsoft.com/office/drawing/2014/main" id="{43BDC347-6418-EF7F-A9BC-26425035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81" y="1676400"/>
            <a:ext cx="5743575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EF0CBF-63CA-8552-D7B2-6D8EEFEA6FD1}"/>
              </a:ext>
            </a:extLst>
          </p:cNvPr>
          <p:cNvSpPr txBox="1"/>
          <p:nvPr/>
        </p:nvSpPr>
        <p:spPr>
          <a:xfrm rot="280308">
            <a:off x="10289141" y="2887764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Process Curve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EAB0B-F2A9-CCCC-8141-82D2B698296B}"/>
              </a:ext>
            </a:extLst>
          </p:cNvPr>
          <p:cNvSpPr txBox="1"/>
          <p:nvPr/>
        </p:nvSpPr>
        <p:spPr>
          <a:xfrm rot="280308">
            <a:off x="8845497" y="3819320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Process Curve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2DE1F-B172-D65D-23C5-DE31D790FE29}"/>
              </a:ext>
            </a:extLst>
          </p:cNvPr>
          <p:cNvSpPr txBox="1"/>
          <p:nvPr/>
        </p:nvSpPr>
        <p:spPr>
          <a:xfrm>
            <a:off x="9266252" y="2187077"/>
            <a:ext cx="872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accent6">
                    <a:lumMod val="50000"/>
                  </a:schemeClr>
                </a:solidFill>
              </a:rPr>
              <a:t>Data Point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25658-7E04-3FB4-EB7C-AFBF8DD52DE3}"/>
              </a:ext>
            </a:extLst>
          </p:cNvPr>
          <p:cNvSpPr txBox="1"/>
          <p:nvPr/>
        </p:nvSpPr>
        <p:spPr>
          <a:xfrm>
            <a:off x="7261268" y="2417909"/>
            <a:ext cx="872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accent6">
                    <a:lumMod val="50000"/>
                  </a:schemeClr>
                </a:solidFill>
              </a:rPr>
              <a:t>Data Point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26EB8-59EF-1BFF-990C-B257E7D43B1E}"/>
              </a:ext>
            </a:extLst>
          </p:cNvPr>
          <p:cNvSpPr txBox="1"/>
          <p:nvPr/>
        </p:nvSpPr>
        <p:spPr>
          <a:xfrm rot="19540688">
            <a:off x="6251327" y="2977423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constant process time curve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CDD06-8DB8-3CC0-3A10-B838CE89B9CA}"/>
              </a:ext>
            </a:extLst>
          </p:cNvPr>
          <p:cNvSpPr txBox="1"/>
          <p:nvPr/>
        </p:nvSpPr>
        <p:spPr>
          <a:xfrm rot="18738115">
            <a:off x="6943278" y="4250650"/>
            <a:ext cx="13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Constant reference time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BC912-70F8-9F30-670B-B7608A062D28}"/>
              </a:ext>
            </a:extLst>
          </p:cNvPr>
          <p:cNvSpPr txBox="1"/>
          <p:nvPr/>
        </p:nvSpPr>
        <p:spPr>
          <a:xfrm>
            <a:off x="9803877" y="4671438"/>
            <a:ext cx="2058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>
                <a:solidFill>
                  <a:srgbClr val="C00000"/>
                </a:solidFill>
              </a:rPr>
              <a:t>Reference Time = 3 seconds</a:t>
            </a:r>
          </a:p>
          <a:p>
            <a:r>
              <a:rPr lang="en-US" sz="1050" b="1" i="1" dirty="0">
                <a:solidFill>
                  <a:srgbClr val="C00000"/>
                </a:solidFill>
              </a:rPr>
              <a:t>Process Time = 2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B5AED-F271-9A5F-2B61-AE187C4EAADE}"/>
              </a:ext>
            </a:extLst>
          </p:cNvPr>
          <p:cNvSpPr txBox="1"/>
          <p:nvPr/>
        </p:nvSpPr>
        <p:spPr>
          <a:xfrm>
            <a:off x="-131805" y="125256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 Relativity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503C6A-BF57-FEED-F95D-4800A4945142}"/>
              </a:ext>
            </a:extLst>
          </p:cNvPr>
          <p:cNvSpPr txBox="1"/>
          <p:nvPr/>
        </p:nvSpPr>
        <p:spPr>
          <a:xfrm>
            <a:off x="6258632" y="1253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Process Relativity</a:t>
            </a:r>
          </a:p>
        </p:txBody>
      </p:sp>
    </p:spTree>
    <p:extLst>
      <p:ext uri="{BB962C8B-B14F-4D97-AF65-F5344CB8AC3E}">
        <p14:creationId xmlns:p14="http://schemas.microsoft.com/office/powerpoint/2010/main" val="101319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3F8-F742-6D18-8FD0-A6E83B3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136936-3104-1D33-05E3-F518C9F564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5304489"/>
                  </p:ext>
                </p:extLst>
              </p:nvPr>
            </p:nvGraphicFramePr>
            <p:xfrm>
              <a:off x="401218" y="1216937"/>
              <a:ext cx="11389563" cy="49272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28690">
                      <a:extLst>
                        <a:ext uri="{9D8B030D-6E8A-4147-A177-3AD203B41FA5}">
                          <a16:colId xmlns:a16="http://schemas.microsoft.com/office/drawing/2014/main" val="2154437539"/>
                        </a:ext>
                      </a:extLst>
                    </a:gridCol>
                    <a:gridCol w="5153891">
                      <a:extLst>
                        <a:ext uri="{9D8B030D-6E8A-4147-A177-3AD203B41FA5}">
                          <a16:colId xmlns:a16="http://schemas.microsoft.com/office/drawing/2014/main" val="746712830"/>
                        </a:ext>
                      </a:extLst>
                    </a:gridCol>
                    <a:gridCol w="3906982">
                      <a:extLst>
                        <a:ext uri="{9D8B030D-6E8A-4147-A177-3AD203B41FA5}">
                          <a16:colId xmlns:a16="http://schemas.microsoft.com/office/drawing/2014/main" val="18867008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26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determine distances between points on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88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Temporal Displacement Rate: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̇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 process scaling when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dirty="0"/>
                            <a:t> is scale</a:t>
                          </a:r>
                          <a:r>
                            <a:rPr lang="en-US" baseline="0" dirty="0"/>
                            <a:t> invariant with coordinate transformation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983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Transformation Law: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Relates process time to reference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4833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Action: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normalize the process 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7606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Coordinates: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describe process curves in dimensionless phase space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485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Used to determine distances between points on normalized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63699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136936-3104-1D33-05E3-F518C9F564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5304489"/>
                  </p:ext>
                </p:extLst>
              </p:nvPr>
            </p:nvGraphicFramePr>
            <p:xfrm>
              <a:off x="401218" y="1216937"/>
              <a:ext cx="11389563" cy="49272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28690">
                      <a:extLst>
                        <a:ext uri="{9D8B030D-6E8A-4147-A177-3AD203B41FA5}">
                          <a16:colId xmlns:a16="http://schemas.microsoft.com/office/drawing/2014/main" val="2154437539"/>
                        </a:ext>
                      </a:extLst>
                    </a:gridCol>
                    <a:gridCol w="5153891">
                      <a:extLst>
                        <a:ext uri="{9D8B030D-6E8A-4147-A177-3AD203B41FA5}">
                          <a16:colId xmlns:a16="http://schemas.microsoft.com/office/drawing/2014/main" val="746712830"/>
                        </a:ext>
                      </a:extLst>
                    </a:gridCol>
                    <a:gridCol w="3906982">
                      <a:extLst>
                        <a:ext uri="{9D8B030D-6E8A-4147-A177-3AD203B41FA5}">
                          <a16:colId xmlns:a16="http://schemas.microsoft.com/office/drawing/2014/main" val="18867008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26415"/>
                      </a:ext>
                    </a:extLst>
                  </a:tr>
                  <a:tr h="7103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56410" r="-75915" b="-5529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determine distances between points on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88160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Temporal Displacement Rate: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122000" r="-75915" b="-33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888" t="-122000" r="-312" b="-33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9833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Transformation Law: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317143" r="-75915" b="-3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Relates process time to reference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4833175"/>
                      </a:ext>
                    </a:extLst>
                  </a:tr>
                  <a:tr h="7371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Action: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361983" r="-75915" b="-223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normalize the process 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76066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Coordinates: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532381" r="-75915" b="-1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describe process curves in dimensionless phase space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4854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442667" r="-75915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Used to determine distances between points on normalized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63699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9928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3F8-F742-6D18-8FD0-A6E83B3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28480A-14A3-F6E2-0912-9914F3FD0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434" y="1386596"/>
            <a:ext cx="7605566" cy="5471404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305332F-40A8-ED6B-6443-15AF98C5F58F}"/>
              </a:ext>
            </a:extLst>
          </p:cNvPr>
          <p:cNvSpPr/>
          <p:nvPr/>
        </p:nvSpPr>
        <p:spPr>
          <a:xfrm>
            <a:off x="3412067" y="1567399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59340-BBF5-6C3F-62B9-D297CFC4C5D0}"/>
                  </a:ext>
                </a:extLst>
              </p:cNvPr>
              <p:cNvSpPr txBox="1"/>
              <p:nvPr/>
            </p:nvSpPr>
            <p:spPr>
              <a:xfrm>
                <a:off x="588514" y="1374997"/>
                <a:ext cx="33459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Temporal Displacement Rate,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59340-BBF5-6C3F-62B9-D297CFC4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4" y="1374997"/>
                <a:ext cx="3345985" cy="707886"/>
              </a:xfrm>
              <a:prstGeom prst="rect">
                <a:avLst/>
              </a:prstGeom>
              <a:blipFill>
                <a:blip r:embed="rId3"/>
                <a:stretch>
                  <a:fillRect l="-2007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1D62302F-51A1-08DE-C595-852697E6B0EA}"/>
              </a:ext>
            </a:extLst>
          </p:cNvPr>
          <p:cNvSpPr/>
          <p:nvPr/>
        </p:nvSpPr>
        <p:spPr>
          <a:xfrm>
            <a:off x="3412067" y="6197794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A851D2-BB40-B3A1-0E21-4014D77883F4}"/>
                  </a:ext>
                </a:extLst>
              </p:cNvPr>
              <p:cNvSpPr txBox="1"/>
              <p:nvPr/>
            </p:nvSpPr>
            <p:spPr>
              <a:xfrm>
                <a:off x="1209655" y="6044762"/>
                <a:ext cx="2367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Process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A851D2-BB40-B3A1-0E21-4014D778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55" y="6044762"/>
                <a:ext cx="2367087" cy="400110"/>
              </a:xfrm>
              <a:prstGeom prst="rect">
                <a:avLst/>
              </a:prstGeom>
              <a:blipFill>
                <a:blip r:embed="rId4"/>
                <a:stretch>
                  <a:fillRect l="-2571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Left 12">
            <a:extLst>
              <a:ext uri="{FF2B5EF4-FFF2-40B4-BE49-F238E27FC236}">
                <a16:creationId xmlns:a16="http://schemas.microsoft.com/office/drawing/2014/main" id="{C57715DA-E4FD-2832-F96B-801AC079B459}"/>
              </a:ext>
            </a:extLst>
          </p:cNvPr>
          <p:cNvSpPr/>
          <p:nvPr/>
        </p:nvSpPr>
        <p:spPr>
          <a:xfrm>
            <a:off x="3412067" y="6408961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B0FA4-6609-A0EC-3626-A40CA924691B}"/>
                  </a:ext>
                </a:extLst>
              </p:cNvPr>
              <p:cNvSpPr txBox="1"/>
              <p:nvPr/>
            </p:nvSpPr>
            <p:spPr>
              <a:xfrm>
                <a:off x="33868" y="6296588"/>
                <a:ext cx="35767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Normalized Process Time,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B0FA4-6609-A0EC-3626-A40CA924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" y="6296588"/>
                <a:ext cx="3576742" cy="400110"/>
              </a:xfrm>
              <a:prstGeom prst="rect">
                <a:avLst/>
              </a:prstGeom>
              <a:blipFill>
                <a:blip r:embed="rId5"/>
                <a:stretch>
                  <a:fillRect l="-1877" t="-7576" r="-18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 14">
            <a:extLst>
              <a:ext uri="{FF2B5EF4-FFF2-40B4-BE49-F238E27FC236}">
                <a16:creationId xmlns:a16="http://schemas.microsoft.com/office/drawing/2014/main" id="{A0B1BEE5-F4ED-99A5-7AE1-517CDFB4DEC0}"/>
              </a:ext>
            </a:extLst>
          </p:cNvPr>
          <p:cNvSpPr/>
          <p:nvPr/>
        </p:nvSpPr>
        <p:spPr>
          <a:xfrm>
            <a:off x="3412067" y="6610143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063F6-CD08-62E2-5927-6F3C46A61CC1}"/>
                  </a:ext>
                </a:extLst>
              </p:cNvPr>
              <p:cNvSpPr txBox="1"/>
              <p:nvPr/>
            </p:nvSpPr>
            <p:spPr>
              <a:xfrm>
                <a:off x="1345546" y="6543694"/>
                <a:ext cx="2857730" cy="40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Normalized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063F6-CD08-62E2-5927-6F3C46A61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6" y="6543694"/>
                <a:ext cx="2857730" cy="409856"/>
              </a:xfrm>
              <a:prstGeom prst="rect">
                <a:avLst/>
              </a:prstGeom>
              <a:blipFill>
                <a:blip r:embed="rId6"/>
                <a:stretch>
                  <a:fillRect l="-2345" t="-735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FF3F942-2485-4F9E-22C6-1515D5D6FC6C}"/>
              </a:ext>
            </a:extLst>
          </p:cNvPr>
          <p:cNvSpPr/>
          <p:nvPr/>
        </p:nvSpPr>
        <p:spPr>
          <a:xfrm>
            <a:off x="3572084" y="3327946"/>
            <a:ext cx="939800" cy="271673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39780-87D1-9505-927C-E61F2E6827C9}"/>
              </a:ext>
            </a:extLst>
          </p:cNvPr>
          <p:cNvSpPr txBox="1"/>
          <p:nvPr/>
        </p:nvSpPr>
        <p:spPr>
          <a:xfrm>
            <a:off x="376023" y="4332370"/>
            <a:ext cx="334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Locating Agents of Change with 0 Values</a:t>
            </a:r>
          </a:p>
        </p:txBody>
      </p:sp>
    </p:spTree>
    <p:extLst>
      <p:ext uri="{BB962C8B-B14F-4D97-AF65-F5344CB8AC3E}">
        <p14:creationId xmlns:p14="http://schemas.microsoft.com/office/powerpoint/2010/main" val="180152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8402-3462-0436-7A2F-802F58BD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Curve Representation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32FE25-C5A5-D614-BC05-F56258E49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87" y="1567399"/>
            <a:ext cx="4907139" cy="4351338"/>
          </a:xfrm>
        </p:spPr>
      </p:pic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3C3B1845-33BC-1AE3-C433-787B0F6A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586" y="1570027"/>
            <a:ext cx="6284777" cy="43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52A3-D1DE-FFE9-9E9F-92D86055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Time Evolution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CEEDC-CBC8-5383-4529-4BAF39E43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37" y="1640147"/>
            <a:ext cx="4551575" cy="488442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691E44-A839-CDE7-7CCD-D1ED7C4A1E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9723" y="1640147"/>
                <a:ext cx="6216340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Temporal Displacement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elapsed process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 is larger than the elapsed reference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and is identified as time dilation.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smaller than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and is identified as time contraction.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691E44-A839-CDE7-7CCD-D1ED7C4A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1640147"/>
                <a:ext cx="6216340" cy="4351338"/>
              </a:xfrm>
              <a:prstGeom prst="rect">
                <a:avLst/>
              </a:prstGeom>
              <a:blipFill>
                <a:blip r:embed="rId3"/>
                <a:stretch>
                  <a:fillRect l="-2748" t="-2661" r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EFEF6-856E-727E-3157-DFDC42055023}"/>
                  </a:ext>
                </a:extLst>
              </p:cNvPr>
              <p:cNvSpPr/>
              <p:nvPr/>
            </p:nvSpPr>
            <p:spPr>
              <a:xfrm>
                <a:off x="5489723" y="3724102"/>
                <a:ext cx="6139782" cy="23275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EFEF6-856E-727E-3157-DFDC42055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3724102"/>
                <a:ext cx="6139782" cy="232756"/>
              </a:xfrm>
              <a:prstGeom prst="rect">
                <a:avLst/>
              </a:prstGeom>
              <a:blipFill>
                <a:blip r:embed="rId4"/>
                <a:stretch>
                  <a:fillRect t="-250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89C4C-28BB-7E17-F68A-A9158472E064}"/>
                  </a:ext>
                </a:extLst>
              </p:cNvPr>
              <p:cNvSpPr/>
              <p:nvPr/>
            </p:nvSpPr>
            <p:spPr>
              <a:xfrm>
                <a:off x="5489723" y="3992880"/>
                <a:ext cx="4277732" cy="232756"/>
              </a:xfrm>
              <a:prstGeom prst="rect">
                <a:avLst/>
              </a:prstGeom>
              <a:solidFill>
                <a:srgbClr val="0751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89C4C-28BB-7E17-F68A-A9158472E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3992880"/>
                <a:ext cx="4277732" cy="232756"/>
              </a:xfrm>
              <a:prstGeom prst="rect">
                <a:avLst/>
              </a:prstGeom>
              <a:blipFill>
                <a:blip r:embed="rId5"/>
                <a:stretch>
                  <a:fillRect t="-2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80F50F-2302-9A5D-B48C-EAD63F17EDBB}"/>
                  </a:ext>
                </a:extLst>
              </p:cNvPr>
              <p:cNvSpPr/>
              <p:nvPr/>
            </p:nvSpPr>
            <p:spPr>
              <a:xfrm>
                <a:off x="5489723" y="5257195"/>
                <a:ext cx="4277732" cy="23275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80F50F-2302-9A5D-B48C-EAD63F17E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5257195"/>
                <a:ext cx="4277732" cy="232756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036F45-06AC-9E7D-99BB-1E5183E46BDC}"/>
                  </a:ext>
                </a:extLst>
              </p:cNvPr>
              <p:cNvSpPr/>
              <p:nvPr/>
            </p:nvSpPr>
            <p:spPr>
              <a:xfrm>
                <a:off x="5489723" y="5525973"/>
                <a:ext cx="6139782" cy="232756"/>
              </a:xfrm>
              <a:prstGeom prst="rect">
                <a:avLst/>
              </a:prstGeom>
              <a:solidFill>
                <a:srgbClr val="0751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036F45-06AC-9E7D-99BB-1E5183E4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5525973"/>
                <a:ext cx="6139782" cy="232756"/>
              </a:xfrm>
              <a:prstGeom prst="rect">
                <a:avLst/>
              </a:prstGeom>
              <a:blipFill>
                <a:blip r:embed="rId7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4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B42F-F9BF-3D61-43EA-335F660A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Categorization by Temporal Displacement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19B656E-77CE-3E19-BB38-E9EAAFBDC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710212"/>
                  </p:ext>
                </p:extLst>
              </p:nvPr>
            </p:nvGraphicFramePr>
            <p:xfrm>
              <a:off x="938151" y="1063000"/>
              <a:ext cx="10415586" cy="4985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02049">
                      <a:extLst>
                        <a:ext uri="{9D8B030D-6E8A-4147-A177-3AD203B41FA5}">
                          <a16:colId xmlns:a16="http://schemas.microsoft.com/office/drawing/2014/main" val="1642986704"/>
                        </a:ext>
                      </a:extLst>
                    </a:gridCol>
                    <a:gridCol w="4699000">
                      <a:extLst>
                        <a:ext uri="{9D8B030D-6E8A-4147-A177-3AD203B41FA5}">
                          <a16:colId xmlns:a16="http://schemas.microsoft.com/office/drawing/2014/main" val="1381839508"/>
                        </a:ext>
                      </a:extLst>
                    </a:gridCol>
                    <a:gridCol w="2514537">
                      <a:extLst>
                        <a:ext uri="{9D8B030D-6E8A-4147-A177-3AD203B41FA5}">
                          <a16:colId xmlns:a16="http://schemas.microsoft.com/office/drawing/2014/main" val="24405791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Curve Equations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Temporal Displacement Rate,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30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Differential</a:t>
                          </a:r>
                        </a:p>
                        <a:p>
                          <a:pPr marL="285750" lvl="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Reference clock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155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Null (Constant Process Time)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Population growth,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Diffusion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0411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Depressurization,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2-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US" dirty="0"/>
                            <a:t> mixing</a:t>
                          </a:r>
                          <a:r>
                            <a:rPr lang="en-US" baseline="0" dirty="0"/>
                            <a:t> in a tank with fixed inlet/outlet flows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≠0,−1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7938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Closed Cyclic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Electric circuits,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Resonance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9366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Open Cyclic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Cosmology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52457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19B656E-77CE-3E19-BB38-E9EAAFBDC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710212"/>
                  </p:ext>
                </p:extLst>
              </p:nvPr>
            </p:nvGraphicFramePr>
            <p:xfrm>
              <a:off x="938151" y="1063000"/>
              <a:ext cx="10415586" cy="4985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02049">
                      <a:extLst>
                        <a:ext uri="{9D8B030D-6E8A-4147-A177-3AD203B41FA5}">
                          <a16:colId xmlns:a16="http://schemas.microsoft.com/office/drawing/2014/main" val="1642986704"/>
                        </a:ext>
                      </a:extLst>
                    </a:gridCol>
                    <a:gridCol w="4699000">
                      <a:extLst>
                        <a:ext uri="{9D8B030D-6E8A-4147-A177-3AD203B41FA5}">
                          <a16:colId xmlns:a16="http://schemas.microsoft.com/office/drawing/2014/main" val="1381839508"/>
                        </a:ext>
                      </a:extLst>
                    </a:gridCol>
                    <a:gridCol w="2514537">
                      <a:extLst>
                        <a:ext uri="{9D8B030D-6E8A-4147-A177-3AD203B41FA5}">
                          <a16:colId xmlns:a16="http://schemas.microsoft.com/office/drawing/2014/main" val="244057912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Curve Equations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4762" r="-484" b="-6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301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Differential</a:t>
                          </a:r>
                        </a:p>
                        <a:p>
                          <a:pPr marL="285750" lvl="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Reference clock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04762" r="-53826" b="-5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04762" r="-484" b="-5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1556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Null (Constant Process Time)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Population growth,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Diffusion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43333" r="-5382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43333" r="-484" b="-3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4117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186224" r="-225475" b="-1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86224" r="-53826" b="-1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86224" r="-484" b="-137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93814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374000" r="-225475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374000" r="-53826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374000" r="-484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366379"/>
                      </a:ext>
                    </a:extLst>
                  </a:tr>
                  <a:tr h="688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629204" r="-225475" b="-6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629204" r="-53826" b="-6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629204" r="-484" b="-6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2457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556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D028-9EF1-92B5-418F-2C92DDA5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ECCC4-D7D6-0ABF-6C45-048E48400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scaling ratio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(model)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(prototype) for both the conserved quantity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and agents of change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is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applying the defined scaling ratio to derived parameters, the scaling ratio for each parameter is determined: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Due to the invariance properties connected to the nature of geodesic curves on surfaces and covariance relations tied with normalized parameters, the following are not affected by coordinate transformations: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                  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ECCC4-D7D6-0ABF-6C45-048E48400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5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B18-A259-D7CF-51C2-D9B734E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145475-B213-C7EE-E7E5-F791187C1B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5099957"/>
                  </p:ext>
                </p:extLst>
              </p:nvPr>
            </p:nvGraphicFramePr>
            <p:xfrm>
              <a:off x="938213" y="1739900"/>
              <a:ext cx="10415585" cy="31024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3117">
                      <a:extLst>
                        <a:ext uri="{9D8B030D-6E8A-4147-A177-3AD203B41FA5}">
                          <a16:colId xmlns:a16="http://schemas.microsoft.com/office/drawing/2014/main" val="3473180942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968398387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683530158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702426573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4722633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b="1" dirty="0"/>
                            <a:t> Coordinate</a:t>
                          </a:r>
                          <a:r>
                            <a:rPr lang="en-US" b="1" baseline="0" dirty="0"/>
                            <a:t> Transformations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42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2-2 Affine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dirty="0"/>
                            <a:t>-Strain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dirty="0"/>
                            <a:t>-Strain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Identity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3660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433624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145475-B213-C7EE-E7E5-F791187C1B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5099957"/>
                  </p:ext>
                </p:extLst>
              </p:nvPr>
            </p:nvGraphicFramePr>
            <p:xfrm>
              <a:off x="938213" y="1739900"/>
              <a:ext cx="10415585" cy="31024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3117">
                      <a:extLst>
                        <a:ext uri="{9D8B030D-6E8A-4147-A177-3AD203B41FA5}">
                          <a16:colId xmlns:a16="http://schemas.microsoft.com/office/drawing/2014/main" val="3473180942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968398387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683530158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702426573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4722633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8197" r="-117" b="-7393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42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2-2 Affine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92" t="-108197" r="-200585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292" t="-108197" r="-100585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Identity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366040"/>
                      </a:ext>
                    </a:extLst>
                  </a:tr>
                  <a:tr h="23607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2" t="-32732" r="-4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2" t="-32732" r="-3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92" t="-32732" r="-2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292" t="-32732" r="-1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292" t="-32732" r="-585" b="-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3624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149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B18-A259-D7CF-51C2-D9B734E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DEC7CA-5BDB-731E-1526-F6B8F55A8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41" y="1130300"/>
            <a:ext cx="10100459" cy="5727700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89C052A-C45F-40EA-2C5C-D85DFD1ECD5E}"/>
              </a:ext>
            </a:extLst>
          </p:cNvPr>
          <p:cNvSpPr/>
          <p:nvPr/>
        </p:nvSpPr>
        <p:spPr>
          <a:xfrm>
            <a:off x="1701799" y="1431413"/>
            <a:ext cx="389741" cy="33812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773DB-7E39-1822-391E-4499D319C54C}"/>
              </a:ext>
            </a:extLst>
          </p:cNvPr>
          <p:cNvSpPr txBox="1"/>
          <p:nvPr/>
        </p:nvSpPr>
        <p:spPr>
          <a:xfrm>
            <a:off x="6753922" y="-27963"/>
            <a:ext cx="334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Locating Agents of Change with 0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2EC56-4D16-C09F-D4CA-4E65584238B9}"/>
              </a:ext>
            </a:extLst>
          </p:cNvPr>
          <p:cNvSpPr txBox="1"/>
          <p:nvPr/>
        </p:nvSpPr>
        <p:spPr>
          <a:xfrm>
            <a:off x="7639" y="1213456"/>
            <a:ext cx="1711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Scaling Ratio Specification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17695F4-7037-60DD-5BCD-4EA90BFDC934}"/>
              </a:ext>
            </a:extLst>
          </p:cNvPr>
          <p:cNvSpPr/>
          <p:nvPr/>
        </p:nvSpPr>
        <p:spPr>
          <a:xfrm>
            <a:off x="1701798" y="2642343"/>
            <a:ext cx="389741" cy="3436723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77FDD-70C4-07A3-68D1-A16E9B0AED2A}"/>
              </a:ext>
            </a:extLst>
          </p:cNvPr>
          <p:cNvSpPr txBox="1"/>
          <p:nvPr/>
        </p:nvSpPr>
        <p:spPr>
          <a:xfrm>
            <a:off x="412939" y="4006761"/>
            <a:ext cx="1711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Type List</a:t>
            </a:r>
          </a:p>
        </p:txBody>
      </p:sp>
    </p:spTree>
    <p:extLst>
      <p:ext uri="{BB962C8B-B14F-4D97-AF65-F5344CB8AC3E}">
        <p14:creationId xmlns:p14="http://schemas.microsoft.com/office/powerpoint/2010/main" val="59583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D700-96A7-1724-D658-B7E099D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Code Structure</a:t>
            </a:r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7675CB-D9DD-8551-57D3-A37BE20C9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66" y="1062999"/>
            <a:ext cx="6458034" cy="5729053"/>
          </a:xfrm>
        </p:spPr>
      </p:pic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BC4BB29-4B11-11B7-7400-6FB0CE95E14A}"/>
              </a:ext>
            </a:extLst>
          </p:cNvPr>
          <p:cNvSpPr/>
          <p:nvPr/>
        </p:nvSpPr>
        <p:spPr>
          <a:xfrm>
            <a:off x="7497786" y="173998"/>
            <a:ext cx="1270000" cy="6011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0DB1E7-8DB7-88DD-CBFC-B5D90B2A494F}"/>
              </a:ext>
            </a:extLst>
          </p:cNvPr>
          <p:cNvCxnSpPr>
            <a:cxnSpLocks/>
          </p:cNvCxnSpPr>
          <p:nvPr/>
        </p:nvCxnSpPr>
        <p:spPr>
          <a:xfrm>
            <a:off x="8103705" y="775132"/>
            <a:ext cx="0" cy="47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8D19B-9F60-44DB-2B17-2931C1C9DFB7}"/>
              </a:ext>
            </a:extLst>
          </p:cNvPr>
          <p:cNvSpPr/>
          <p:nvPr/>
        </p:nvSpPr>
        <p:spPr>
          <a:xfrm>
            <a:off x="6951134" y="1253067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Data 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 Input External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856B4-42ED-ECCE-4F72-462EF3FF2794}"/>
              </a:ext>
            </a:extLst>
          </p:cNvPr>
          <p:cNvSpPr/>
          <p:nvPr/>
        </p:nvSpPr>
        <p:spPr>
          <a:xfrm>
            <a:off x="6948005" y="2981853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Features and Targets to be Investigated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4C3A4-0640-84EA-9B9A-788F3F699B5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8103705" y="2473531"/>
            <a:ext cx="3129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96021B-15B2-F142-F45C-8A11AB1AE89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8103705" y="4202317"/>
            <a:ext cx="0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1A0CA3-1EC5-E5C0-3575-AC12FCDF8C42}"/>
              </a:ext>
            </a:extLst>
          </p:cNvPr>
          <p:cNvSpPr/>
          <p:nvPr/>
        </p:nvSpPr>
        <p:spPr>
          <a:xfrm>
            <a:off x="6948005" y="4710639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the Time Stamps for Both Features and Targets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7D405-85BA-B63D-F4DF-E57EE52B5CFD}"/>
              </a:ext>
            </a:extLst>
          </p:cNvPr>
          <p:cNvSpPr/>
          <p:nvPr/>
        </p:nvSpPr>
        <p:spPr>
          <a:xfrm>
            <a:off x="9726357" y="173998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Type of Analysis to be Conducted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8182628-301B-4635-2471-5656C2DD5D72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 flipV="1">
            <a:off x="9259405" y="784230"/>
            <a:ext cx="466952" cy="45366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9533BB3-E719-C63B-CAD7-450C42EFC6A1}"/>
              </a:ext>
            </a:extLst>
          </p:cNvPr>
          <p:cNvSpPr/>
          <p:nvPr/>
        </p:nvSpPr>
        <p:spPr>
          <a:xfrm>
            <a:off x="9726357" y="1902784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Supply the Imposed Scaling Ratios According to Type of Analysis Selected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F96DC0-3AA0-5F21-FC38-BF72869DB403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>
            <a:off x="10882057" y="1394462"/>
            <a:ext cx="0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386533D-88F7-6987-DC2C-E6E58CD03AE9}"/>
              </a:ext>
            </a:extLst>
          </p:cNvPr>
          <p:cNvSpPr/>
          <p:nvPr/>
        </p:nvSpPr>
        <p:spPr>
          <a:xfrm>
            <a:off x="9723228" y="3599600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the Postprocessors Outputs in </a:t>
            </a:r>
            <a:r>
              <a:rPr lang="en-US" dirty="0" err="1"/>
              <a:t>DataObjects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07946A-7502-3271-946A-5B7D836E3EA4}"/>
              </a:ext>
            </a:extLst>
          </p:cNvPr>
          <p:cNvCxnSpPr>
            <a:stCxn id="27" idx="2"/>
            <a:endCxn id="33" idx="0"/>
          </p:cNvCxnSpPr>
          <p:nvPr/>
        </p:nvCxnSpPr>
        <p:spPr>
          <a:xfrm flipH="1">
            <a:off x="10878928" y="3123248"/>
            <a:ext cx="3129" cy="47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ABA73A-9F5A-5ED0-8A2F-313DCA2997F2}"/>
              </a:ext>
            </a:extLst>
          </p:cNvPr>
          <p:cNvCxnSpPr>
            <a:cxnSpLocks/>
          </p:cNvCxnSpPr>
          <p:nvPr/>
        </p:nvCxnSpPr>
        <p:spPr>
          <a:xfrm>
            <a:off x="10878928" y="4820064"/>
            <a:ext cx="0" cy="47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A31A6B5-2F70-49DC-04B5-3B238BED53D6}"/>
              </a:ext>
            </a:extLst>
          </p:cNvPr>
          <p:cNvSpPr/>
          <p:nvPr/>
        </p:nvSpPr>
        <p:spPr>
          <a:xfrm>
            <a:off x="10241257" y="5296416"/>
            <a:ext cx="1270000" cy="6011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17556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5106-A6FB-72D1-F93E-CB46F33C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54FE-C350-5DC6-C538-08311819F9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063000"/>
                <a:ext cx="5394917" cy="4351338"/>
              </a:xfrm>
            </p:spPr>
            <p:txBody>
              <a:bodyPr/>
              <a:lstStyle/>
              <a:p>
                <a:r>
                  <a:rPr lang="en-US" dirty="0"/>
                  <a:t>Localized Separation: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</m:sup>
                          </m:sSup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Overall Standard Error: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continuous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′+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discrete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54FE-C350-5DC6-C538-08311819F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063000"/>
                <a:ext cx="5394917" cy="4351338"/>
              </a:xfrm>
              <a:blipFill>
                <a:blip r:embed="rId3"/>
                <a:stretch>
                  <a:fillRect l="-3051" t="-2661" b="-2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D7AAA755-C35A-1342-3ACA-E649EB80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75" y="1063000"/>
            <a:ext cx="5978292" cy="50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C3BE-7295-1357-B3E2-883DF50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27AA7B-1103-4B45-2B23-383877623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/>
          <a:stretch/>
        </p:blipFill>
        <p:spPr bwMode="auto">
          <a:xfrm rot="21195451">
            <a:off x="347339" y="1380062"/>
            <a:ext cx="429815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6F07F1E1-A002-9F7E-5212-72D5B89C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5" y="1063000"/>
            <a:ext cx="5978292" cy="5080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C87D637-EAD5-11F6-F463-8D90C915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 t="9061"/>
          <a:stretch/>
        </p:blipFill>
        <p:spPr bwMode="auto">
          <a:xfrm rot="21195451">
            <a:off x="1976244" y="3404813"/>
            <a:ext cx="4298156" cy="24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E04DB2-F090-3521-CDEA-17DA20772EB9}"/>
              </a:ext>
            </a:extLst>
          </p:cNvPr>
          <p:cNvSpPr/>
          <p:nvPr/>
        </p:nvSpPr>
        <p:spPr>
          <a:xfrm>
            <a:off x="1447800" y="2015067"/>
            <a:ext cx="1159933" cy="948266"/>
          </a:xfrm>
          <a:custGeom>
            <a:avLst/>
            <a:gdLst>
              <a:gd name="connsiteX0" fmla="*/ 0 w 1159933"/>
              <a:gd name="connsiteY0" fmla="*/ 948266 h 948266"/>
              <a:gd name="connsiteX1" fmla="*/ 397933 w 1159933"/>
              <a:gd name="connsiteY1" fmla="*/ 372533 h 948266"/>
              <a:gd name="connsiteX2" fmla="*/ 1159933 w 1159933"/>
              <a:gd name="connsiteY2" fmla="*/ 0 h 94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33" h="948266">
                <a:moveTo>
                  <a:pt x="0" y="948266"/>
                </a:moveTo>
                <a:cubicBezTo>
                  <a:pt x="102305" y="739421"/>
                  <a:pt x="204611" y="530577"/>
                  <a:pt x="397933" y="372533"/>
                </a:cubicBezTo>
                <a:cubicBezTo>
                  <a:pt x="591255" y="214489"/>
                  <a:pt x="875594" y="107244"/>
                  <a:pt x="1159933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F5F5A-3CF0-99BB-9DDE-0EF61708C062}"/>
              </a:ext>
            </a:extLst>
          </p:cNvPr>
          <p:cNvSpPr/>
          <p:nvPr/>
        </p:nvSpPr>
        <p:spPr>
          <a:xfrm>
            <a:off x="3073400" y="3776134"/>
            <a:ext cx="1159933" cy="948266"/>
          </a:xfrm>
          <a:custGeom>
            <a:avLst/>
            <a:gdLst>
              <a:gd name="connsiteX0" fmla="*/ 0 w 1159933"/>
              <a:gd name="connsiteY0" fmla="*/ 948266 h 948266"/>
              <a:gd name="connsiteX1" fmla="*/ 397933 w 1159933"/>
              <a:gd name="connsiteY1" fmla="*/ 372533 h 948266"/>
              <a:gd name="connsiteX2" fmla="*/ 1159933 w 1159933"/>
              <a:gd name="connsiteY2" fmla="*/ 0 h 94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33" h="948266">
                <a:moveTo>
                  <a:pt x="0" y="948266"/>
                </a:moveTo>
                <a:cubicBezTo>
                  <a:pt x="102305" y="739421"/>
                  <a:pt x="204611" y="530577"/>
                  <a:pt x="397933" y="372533"/>
                </a:cubicBezTo>
                <a:cubicBezTo>
                  <a:pt x="591255" y="214489"/>
                  <a:pt x="875594" y="107244"/>
                  <a:pt x="1159933" y="0"/>
                </a:cubicBezTo>
              </a:path>
            </a:pathLst>
          </a:custGeom>
          <a:noFill/>
          <a:ln w="38100"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084746-F8AD-C744-1DD7-3B8D99549B8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1871133"/>
            <a:ext cx="3835400" cy="42720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112397-CFA8-3703-D85A-27FF673DB362}"/>
              </a:ext>
            </a:extLst>
          </p:cNvPr>
          <p:cNvCxnSpPr>
            <a:cxnSpLocks/>
          </p:cNvCxnSpPr>
          <p:nvPr/>
        </p:nvCxnSpPr>
        <p:spPr>
          <a:xfrm flipH="1" flipV="1">
            <a:off x="1735666" y="1063000"/>
            <a:ext cx="3835400" cy="42720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C7D313-AB98-A611-E251-402A6E538664}"/>
                  </a:ext>
                </a:extLst>
              </p:cNvPr>
              <p:cNvSpPr txBox="1"/>
              <p:nvPr/>
            </p:nvSpPr>
            <p:spPr>
              <a:xfrm>
                <a:off x="99566" y="1369716"/>
                <a:ext cx="542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C7D313-AB98-A611-E251-402A6E53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6" y="1369716"/>
                <a:ext cx="5422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43F2C7-ED01-8E73-D5A9-3366F6A1EC2E}"/>
                  </a:ext>
                </a:extLst>
              </p:cNvPr>
              <p:cNvSpPr txBox="1"/>
              <p:nvPr/>
            </p:nvSpPr>
            <p:spPr>
              <a:xfrm>
                <a:off x="1267527" y="860850"/>
                <a:ext cx="542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43F2C7-ED01-8E73-D5A9-3366F6A1E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27" y="860850"/>
                <a:ext cx="5422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BBFF1-BA14-1BD1-3B9E-6A197CA22309}"/>
                  </a:ext>
                </a:extLst>
              </p:cNvPr>
              <p:cNvSpPr txBox="1"/>
              <p:nvPr/>
            </p:nvSpPr>
            <p:spPr>
              <a:xfrm>
                <a:off x="1388533" y="4624722"/>
                <a:ext cx="12192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BBFF1-BA14-1BD1-3B9E-6A197CA2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533" y="4624722"/>
                <a:ext cx="1219200" cy="439736"/>
              </a:xfrm>
              <a:prstGeom prst="rect">
                <a:avLst/>
              </a:prstGeom>
              <a:blipFill>
                <a:blip r:embed="rId6"/>
                <a:stretch>
                  <a:fillRect t="-5556" r="-850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39E34-9FA5-74CB-074D-DCFA04E6DD5A}"/>
                  </a:ext>
                </a:extLst>
              </p:cNvPr>
              <p:cNvSpPr txBox="1"/>
              <p:nvPr/>
            </p:nvSpPr>
            <p:spPr>
              <a:xfrm>
                <a:off x="-112155" y="3024017"/>
                <a:ext cx="12192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39E34-9FA5-74CB-074D-DCFA04E6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155" y="3024017"/>
                <a:ext cx="1219200" cy="439736"/>
              </a:xfrm>
              <a:prstGeom prst="rect">
                <a:avLst/>
              </a:prstGeom>
              <a:blipFill>
                <a:blip r:embed="rId7"/>
                <a:stretch>
                  <a:fillRect t="-5556" r="-850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38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C3BE-7295-1357-B3E2-883DF50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1ACEF4-8804-0F91-C4ED-CB3B2CD0A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269" y="1782232"/>
            <a:ext cx="10646731" cy="5075767"/>
          </a:xfr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F748D4E-B959-DFA4-D2C1-50051845ACDA}"/>
              </a:ext>
            </a:extLst>
          </p:cNvPr>
          <p:cNvSpPr/>
          <p:nvPr/>
        </p:nvSpPr>
        <p:spPr>
          <a:xfrm>
            <a:off x="1227667" y="5301199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8F225-6D55-0E17-5597-09F5DFAC6E28}"/>
              </a:ext>
            </a:extLst>
          </p:cNvPr>
          <p:cNvSpPr txBox="1"/>
          <p:nvPr/>
        </p:nvSpPr>
        <p:spPr>
          <a:xfrm>
            <a:off x="0" y="5070022"/>
            <a:ext cx="171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Separation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47A79D6-44E7-41CC-024F-291B9A202A4E}"/>
              </a:ext>
            </a:extLst>
          </p:cNvPr>
          <p:cNvSpPr/>
          <p:nvPr/>
        </p:nvSpPr>
        <p:spPr>
          <a:xfrm>
            <a:off x="1227667" y="6240753"/>
            <a:ext cx="66814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B7FEE-F21E-8B0A-FC9F-9E3DC43BEE07}"/>
              </a:ext>
            </a:extLst>
          </p:cNvPr>
          <p:cNvSpPr txBox="1"/>
          <p:nvPr/>
        </p:nvSpPr>
        <p:spPr>
          <a:xfrm>
            <a:off x="0" y="5976232"/>
            <a:ext cx="133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p:pic>
        <p:nvPicPr>
          <p:cNvPr id="22" name="Picture 2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245E02D-E8B0-886C-EC52-E56E77A3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69" y="955506"/>
            <a:ext cx="6409820" cy="797749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140F55AC-86B1-938A-7DBB-2B9A8F0EB663}"/>
              </a:ext>
            </a:extLst>
          </p:cNvPr>
          <p:cNvSpPr/>
          <p:nvPr/>
        </p:nvSpPr>
        <p:spPr>
          <a:xfrm>
            <a:off x="7983899" y="1231613"/>
            <a:ext cx="702901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CD5D1-6A46-1961-A0F5-4BCF53461A36}"/>
              </a:ext>
            </a:extLst>
          </p:cNvPr>
          <p:cNvSpPr txBox="1"/>
          <p:nvPr/>
        </p:nvSpPr>
        <p:spPr>
          <a:xfrm>
            <a:off x="8732543" y="581903"/>
            <a:ext cx="35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Required XML Block for the DSS Postprocessor to Function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Always choose ‘</a:t>
            </a:r>
            <a:r>
              <a:rPr lang="en-US" dirty="0" err="1">
                <a:solidFill>
                  <a:srgbClr val="FF0000"/>
                </a:solidFill>
              </a:rPr>
              <a:t>subType</a:t>
            </a:r>
            <a:r>
              <a:rPr lang="en-US" dirty="0">
                <a:solidFill>
                  <a:srgbClr val="FF0000"/>
                </a:solidFill>
              </a:rPr>
              <a:t>=“DSS”’</a:t>
            </a:r>
          </a:p>
        </p:txBody>
      </p:sp>
    </p:spTree>
    <p:extLst>
      <p:ext uri="{BB962C8B-B14F-4D97-AF65-F5344CB8AC3E}">
        <p14:creationId xmlns:p14="http://schemas.microsoft.com/office/powerpoint/2010/main" val="326471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8E29-1AB4-B9B9-2F6E-AA5A158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</a:t>
            </a:r>
            <a:r>
              <a:rPr lang="en-US" dirty="0" err="1"/>
              <a:t>NuScale</a:t>
            </a:r>
            <a:r>
              <a:rPr lang="en-US" dirty="0"/>
              <a:t> Power – Containment Vessel Steam Mass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E2288AC6-4C54-E706-CC71-3EB93BAE0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94" y="1658144"/>
            <a:ext cx="5800725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5671789-95D2-AA74-B518-80A25987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5" y="1635406"/>
            <a:ext cx="5784430" cy="4232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113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MAGNET – Heat Pipe Temperature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6DEF51-81D7-4E92-9F94-319FBE7E5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477" y="1567399"/>
            <a:ext cx="5765523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B6E65-2644-C4D0-D0FC-5C0055AE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50" y="1567400"/>
            <a:ext cx="579899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TREAT – Separate Effects Test Holder C and D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E8858C7B-BD2E-3DE7-6044-BB6B35C4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0" y="1063000"/>
            <a:ext cx="5996050" cy="4520099"/>
          </a:xfrm>
        </p:spPr>
      </p:pic>
      <p:pic>
        <p:nvPicPr>
          <p:cNvPr id="7" name="Picture 6" descr="A graph of a normalized phase&#10;&#10;Description automatically generated">
            <a:extLst>
              <a:ext uri="{FF2B5EF4-FFF2-40B4-BE49-F238E27FC236}">
                <a16:creationId xmlns:a16="http://schemas.microsoft.com/office/drawing/2014/main" id="{30D0A7A9-EC7C-0706-66AE-87EA5AB1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653"/>
            <a:ext cx="6095999" cy="45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TREAT – Separate Effects Test Holder C and D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E8858C7B-BD2E-3DE7-6044-BB6B35C4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0" y="1063000"/>
            <a:ext cx="5148972" cy="3881533"/>
          </a:xfr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A0E1EE62-D616-9979-1972-03AB593E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22" y="1026465"/>
            <a:ext cx="6832184" cy="3918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380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Outputs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2C07B7-EAD5-20E6-8486-3F512550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124"/>
          <a:stretch/>
        </p:blipFill>
        <p:spPr>
          <a:xfrm>
            <a:off x="2752640" y="1676401"/>
            <a:ext cx="9439360" cy="4102732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00174F85-611E-14C8-7CC9-2F275ADC9D54}"/>
              </a:ext>
            </a:extLst>
          </p:cNvPr>
          <p:cNvSpPr/>
          <p:nvPr/>
        </p:nvSpPr>
        <p:spPr>
          <a:xfrm>
            <a:off x="2281035" y="2727332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BA39-0F60-1872-8AD1-958D1CBBDEDD}"/>
              </a:ext>
            </a:extLst>
          </p:cNvPr>
          <p:cNvSpPr txBox="1"/>
          <p:nvPr/>
        </p:nvSpPr>
        <p:spPr>
          <a:xfrm>
            <a:off x="550339" y="2665432"/>
            <a:ext cx="217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Step Used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21AD7FF-55A7-3EA2-D72B-18FD4D018004}"/>
              </a:ext>
            </a:extLst>
          </p:cNvPr>
          <p:cNvSpPr/>
          <p:nvPr/>
        </p:nvSpPr>
        <p:spPr>
          <a:xfrm>
            <a:off x="2281035" y="2977097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F0993-AF68-5647-220E-C2BE9CE0C3C9}"/>
              </a:ext>
            </a:extLst>
          </p:cNvPr>
          <p:cNvSpPr txBox="1"/>
          <p:nvPr/>
        </p:nvSpPr>
        <p:spPr>
          <a:xfrm>
            <a:off x="524933" y="2915197"/>
            <a:ext cx="217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Sum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193C808-EB4B-C5EF-569A-F2D46F05A336}"/>
              </a:ext>
            </a:extLst>
          </p:cNvPr>
          <p:cNvSpPr/>
          <p:nvPr/>
        </p:nvSpPr>
        <p:spPr>
          <a:xfrm>
            <a:off x="2281035" y="3234266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345AB-5C35-2890-4855-5A5B9BDBF4FF}"/>
                  </a:ext>
                </a:extLst>
              </p:cNvPr>
              <p:cNvSpPr txBox="1"/>
              <p:nvPr/>
            </p:nvSpPr>
            <p:spPr>
              <a:xfrm>
                <a:off x="1171900" y="3160730"/>
                <a:ext cx="123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345AB-5C35-2890-4855-5A5B9BDB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00" y="3160730"/>
                <a:ext cx="1236134" cy="369332"/>
              </a:xfrm>
              <a:prstGeom prst="rect">
                <a:avLst/>
              </a:prstGeom>
              <a:blipFill>
                <a:blip r:embed="rId3"/>
                <a:stretch>
                  <a:fillRect l="-394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 14">
            <a:extLst>
              <a:ext uri="{FF2B5EF4-FFF2-40B4-BE49-F238E27FC236}">
                <a16:creationId xmlns:a16="http://schemas.microsoft.com/office/drawing/2014/main" id="{FDB07882-52BC-6D7E-9E27-4415AA85AEB5}"/>
              </a:ext>
            </a:extLst>
          </p:cNvPr>
          <p:cNvSpPr/>
          <p:nvPr/>
        </p:nvSpPr>
        <p:spPr>
          <a:xfrm>
            <a:off x="2281035" y="3490363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A589F-5B90-560F-7B9A-33AF0484D5CC}"/>
                  </a:ext>
                </a:extLst>
              </p:cNvPr>
              <p:cNvSpPr txBox="1"/>
              <p:nvPr/>
            </p:nvSpPr>
            <p:spPr>
              <a:xfrm>
                <a:off x="1320068" y="3395658"/>
                <a:ext cx="123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A589F-5B90-560F-7B9A-33AF0484D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68" y="3395658"/>
                <a:ext cx="1236134" cy="369332"/>
              </a:xfrm>
              <a:prstGeom prst="rect">
                <a:avLst/>
              </a:prstGeom>
              <a:blipFill>
                <a:blip r:embed="rId4"/>
                <a:stretch>
                  <a:fillRect l="-445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Left 16">
            <a:extLst>
              <a:ext uri="{FF2B5EF4-FFF2-40B4-BE49-F238E27FC236}">
                <a16:creationId xmlns:a16="http://schemas.microsoft.com/office/drawing/2014/main" id="{5CCE2E3D-E180-A8F1-5C63-9C0459CB6D22}"/>
              </a:ext>
            </a:extLst>
          </p:cNvPr>
          <p:cNvSpPr/>
          <p:nvPr/>
        </p:nvSpPr>
        <p:spPr>
          <a:xfrm>
            <a:off x="2281035" y="3748950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0CAAC-5535-02EE-8EC7-A86B1BC0247B}"/>
                  </a:ext>
                </a:extLst>
              </p:cNvPr>
              <p:cNvSpPr txBox="1"/>
              <p:nvPr/>
            </p:nvSpPr>
            <p:spPr>
              <a:xfrm>
                <a:off x="-64964" y="3678986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0CAAC-5535-02EE-8EC7-A86B1BC02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964" y="3678986"/>
                <a:ext cx="2599267" cy="369332"/>
              </a:xfrm>
              <a:prstGeom prst="rect">
                <a:avLst/>
              </a:prstGeom>
              <a:blipFill>
                <a:blip r:embed="rId5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Left 18">
            <a:extLst>
              <a:ext uri="{FF2B5EF4-FFF2-40B4-BE49-F238E27FC236}">
                <a16:creationId xmlns:a16="http://schemas.microsoft.com/office/drawing/2014/main" id="{B4BBAA4D-4A86-09FB-7836-770B2DAF8842}"/>
              </a:ext>
            </a:extLst>
          </p:cNvPr>
          <p:cNvSpPr/>
          <p:nvPr/>
        </p:nvSpPr>
        <p:spPr>
          <a:xfrm>
            <a:off x="2281035" y="4023577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1697F-6E09-84ED-839A-A84710538CD5}"/>
                  </a:ext>
                </a:extLst>
              </p:cNvPr>
              <p:cNvSpPr txBox="1"/>
              <p:nvPr/>
            </p:nvSpPr>
            <p:spPr>
              <a:xfrm>
                <a:off x="88167" y="3924519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1697F-6E09-84ED-839A-A8471053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7" y="3924519"/>
                <a:ext cx="2599267" cy="369332"/>
              </a:xfrm>
              <a:prstGeom prst="rect">
                <a:avLst/>
              </a:prstGeom>
              <a:blipFill>
                <a:blip r:embed="rId6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Left 20">
            <a:extLst>
              <a:ext uri="{FF2B5EF4-FFF2-40B4-BE49-F238E27FC236}">
                <a16:creationId xmlns:a16="http://schemas.microsoft.com/office/drawing/2014/main" id="{8F9D7E87-492A-21A7-A9DA-FA9AF7A84969}"/>
              </a:ext>
            </a:extLst>
          </p:cNvPr>
          <p:cNvSpPr/>
          <p:nvPr/>
        </p:nvSpPr>
        <p:spPr>
          <a:xfrm>
            <a:off x="2281035" y="4275035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18FBB-0E1F-EAD7-EFA4-4C0D4C941DC0}"/>
                  </a:ext>
                </a:extLst>
              </p:cNvPr>
              <p:cNvSpPr txBox="1"/>
              <p:nvPr/>
            </p:nvSpPr>
            <p:spPr>
              <a:xfrm>
                <a:off x="1171900" y="4207847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18FBB-0E1F-EAD7-EFA4-4C0D4C941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00" y="4207847"/>
                <a:ext cx="2599267" cy="369332"/>
              </a:xfrm>
              <a:prstGeom prst="rect">
                <a:avLst/>
              </a:prstGeom>
              <a:blipFill>
                <a:blip r:embed="rId7"/>
                <a:stretch>
                  <a:fillRect l="-18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Left 22">
            <a:extLst>
              <a:ext uri="{FF2B5EF4-FFF2-40B4-BE49-F238E27FC236}">
                <a16:creationId xmlns:a16="http://schemas.microsoft.com/office/drawing/2014/main" id="{8982433E-F99D-8EAE-71D6-9284341618F9}"/>
              </a:ext>
            </a:extLst>
          </p:cNvPr>
          <p:cNvSpPr/>
          <p:nvPr/>
        </p:nvSpPr>
        <p:spPr>
          <a:xfrm>
            <a:off x="2281035" y="4541833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49E2B-0317-0896-00D5-D4CD509E1267}"/>
                  </a:ext>
                </a:extLst>
              </p:cNvPr>
              <p:cNvSpPr txBox="1"/>
              <p:nvPr/>
            </p:nvSpPr>
            <p:spPr>
              <a:xfrm>
                <a:off x="1318419" y="4464887"/>
                <a:ext cx="1083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49E2B-0317-0896-00D5-D4CD509E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419" y="4464887"/>
                <a:ext cx="1083733" cy="369332"/>
              </a:xfrm>
              <a:prstGeom prst="rect">
                <a:avLst/>
              </a:prstGeom>
              <a:blipFill>
                <a:blip r:embed="rId8"/>
                <a:stretch>
                  <a:fillRect l="-44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Left 24">
            <a:extLst>
              <a:ext uri="{FF2B5EF4-FFF2-40B4-BE49-F238E27FC236}">
                <a16:creationId xmlns:a16="http://schemas.microsoft.com/office/drawing/2014/main" id="{44655A19-BFB3-7761-91D6-D24DE50887A6}"/>
              </a:ext>
            </a:extLst>
          </p:cNvPr>
          <p:cNvSpPr/>
          <p:nvPr/>
        </p:nvSpPr>
        <p:spPr>
          <a:xfrm>
            <a:off x="2281035" y="4778856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CA100-2606-2AE2-92E8-DAE907D8B9FB}"/>
              </a:ext>
            </a:extLst>
          </p:cNvPr>
          <p:cNvSpPr txBox="1"/>
          <p:nvPr/>
        </p:nvSpPr>
        <p:spPr>
          <a:xfrm>
            <a:off x="-64964" y="4688418"/>
            <a:ext cx="25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Process Time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C9825427-4050-9BB4-772C-08F8720C11B5}"/>
              </a:ext>
            </a:extLst>
          </p:cNvPr>
          <p:cNvSpPr/>
          <p:nvPr/>
        </p:nvSpPr>
        <p:spPr>
          <a:xfrm>
            <a:off x="2281035" y="5008268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55682-2F30-9802-E31F-C8201146CDC6}"/>
              </a:ext>
            </a:extLst>
          </p:cNvPr>
          <p:cNvSpPr txBox="1"/>
          <p:nvPr/>
        </p:nvSpPr>
        <p:spPr>
          <a:xfrm>
            <a:off x="692391" y="4933951"/>
            <a:ext cx="177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337681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PostProcessor</a:t>
            </a:r>
            <a:r>
              <a:rPr lang="en-US" dirty="0"/>
              <a:t> Input Setup</a:t>
            </a:r>
          </a:p>
        </p:txBody>
      </p:sp>
      <p:pic>
        <p:nvPicPr>
          <p:cNvPr id="5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2D2D38-7C49-0C85-4D45-18213EB4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499"/>
          <a:stretch/>
        </p:blipFill>
        <p:spPr>
          <a:xfrm>
            <a:off x="120566" y="1181533"/>
            <a:ext cx="8587730" cy="224746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5C1689-3C70-AA81-D8BA-6DC1B45E80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58" y="3515784"/>
                <a:ext cx="12071434" cy="3704166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&lt;</a:t>
                </a:r>
                <a:r>
                  <a:rPr lang="en-US" dirty="0" err="1"/>
                  <a:t>PostProcessor</a:t>
                </a:r>
                <a:r>
                  <a:rPr lang="en-US" dirty="0"/>
                  <a:t>&gt;: always choose ‘</a:t>
                </a:r>
                <a:r>
                  <a:rPr lang="en-US" dirty="0" err="1"/>
                  <a:t>subType</a:t>
                </a:r>
                <a:r>
                  <a:rPr lang="en-US" dirty="0"/>
                  <a:t>=“PPDSS”’ to use DSS postprocessor.</a:t>
                </a:r>
              </a:p>
              <a:p>
                <a:r>
                  <a:rPr lang="en-US" dirty="0"/>
                  <a:t>Example for Selecting Features and Targets 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DataObject</a:t>
                </a:r>
                <a:r>
                  <a:rPr lang="en-US" dirty="0">
                    <a:solidFill>
                      <a:srgbClr val="FF0000"/>
                    </a:solidFill>
                  </a:rPr>
                  <a:t> type must be </a:t>
                </a:r>
                <a:r>
                  <a:rPr lang="en-US" dirty="0" err="1">
                    <a:solidFill>
                      <a:srgbClr val="FF0000"/>
                    </a:solidFill>
                  </a:rPr>
                  <a:t>HistorySet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r>
                  <a:rPr lang="en-US" dirty="0">
                    <a:solidFill>
                      <a:srgbClr val="07519E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𝑜𝑢𝑡𝑀𝐶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DataObject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Name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VariableName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&lt;Metric&gt;: must use ‘class=“Metrics”’, ‘type=“Metric”’, and name of the metric XML block.</a:t>
                </a:r>
              </a:p>
              <a:p>
                <a:r>
                  <a:rPr lang="en-US" dirty="0"/>
                  <a:t>&lt;</a:t>
                </a:r>
                <a:r>
                  <a:rPr lang="en-US" dirty="0" err="1"/>
                  <a:t>pivotParameterFeature</a:t>
                </a:r>
                <a:r>
                  <a:rPr lang="en-US" dirty="0"/>
                  <a:t>/Target&gt;: use the corresponding </a:t>
                </a:r>
                <a:r>
                  <a:rPr lang="en-US" dirty="0" err="1"/>
                  <a:t>pivotParameter</a:t>
                </a:r>
                <a:r>
                  <a:rPr lang="en-US" dirty="0"/>
                  <a:t> in </a:t>
                </a:r>
                <a:r>
                  <a:rPr lang="en-US" dirty="0" err="1"/>
                  <a:t>DataObjects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&lt;scale&gt;: choose from analysis type.</a:t>
                </a:r>
              </a:p>
              <a:p>
                <a:r>
                  <a:rPr lang="en-US" dirty="0"/>
                  <a:t>&lt;</a:t>
                </a:r>
                <a:r>
                  <a:rPr lang="en-US" dirty="0" err="1"/>
                  <a:t>scaleBeta</a:t>
                </a:r>
                <a:r>
                  <a:rPr lang="en-US" dirty="0"/>
                  <a:t>&gt;: specify conserved quantity scaling ratio float value.</a:t>
                </a:r>
              </a:p>
              <a:p>
                <a:r>
                  <a:rPr lang="en-US" dirty="0"/>
                  <a:t>&lt;</a:t>
                </a:r>
                <a:r>
                  <a:rPr lang="en-US" dirty="0" err="1"/>
                  <a:t>scaleOmega</a:t>
                </a:r>
                <a:r>
                  <a:rPr lang="en-US" dirty="0"/>
                  <a:t>&gt;: specify agents of change scaling ratio float value.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5C1689-3C70-AA81-D8BA-6DC1B45E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8" y="3515784"/>
                <a:ext cx="12071434" cy="3704166"/>
              </a:xfrm>
              <a:prstGeom prst="rect">
                <a:avLst/>
              </a:prstGeom>
              <a:blipFill>
                <a:blip r:embed="rId3"/>
                <a:stretch>
                  <a:fillRect l="-1313" t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62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E1C6-BA43-104A-8ACE-1179C840E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1" y="1186449"/>
                <a:ext cx="362181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Euclidean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Distance between two numerical datasets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E1C6-BA43-104A-8ACE-1179C840E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1" y="1186449"/>
                <a:ext cx="3621817" cy="4351338"/>
              </a:xfrm>
              <a:blipFill>
                <a:blip r:embed="rId2"/>
                <a:stretch>
                  <a:fillRect l="-4714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-Shape 5">
            <a:extLst>
              <a:ext uri="{FF2B5EF4-FFF2-40B4-BE49-F238E27FC236}">
                <a16:creationId xmlns:a16="http://schemas.microsoft.com/office/drawing/2014/main" id="{FEB5A56C-CF61-DAED-EFA2-D011A6D836C7}"/>
              </a:ext>
            </a:extLst>
          </p:cNvPr>
          <p:cNvSpPr/>
          <p:nvPr/>
        </p:nvSpPr>
        <p:spPr>
          <a:xfrm>
            <a:off x="1028701" y="2803358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A48FB6-9C1C-1DA5-03B3-E0F1E7FA3622}"/>
              </a:ext>
            </a:extLst>
          </p:cNvPr>
          <p:cNvSpPr/>
          <p:nvPr/>
        </p:nvSpPr>
        <p:spPr>
          <a:xfrm>
            <a:off x="1618247" y="4664959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156F7A-C483-AC99-BE4B-A0221C19C839}"/>
              </a:ext>
            </a:extLst>
          </p:cNvPr>
          <p:cNvSpPr/>
          <p:nvPr/>
        </p:nvSpPr>
        <p:spPr>
          <a:xfrm>
            <a:off x="2919663" y="3717049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4FA74-294A-5708-7F27-1986F64CF250}"/>
              </a:ext>
            </a:extLst>
          </p:cNvPr>
          <p:cNvSpPr txBox="1"/>
          <p:nvPr/>
        </p:nvSpPr>
        <p:spPr>
          <a:xfrm>
            <a:off x="4048624" y="545008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A04DA-20BF-267F-6E5C-71B177D3E9C8}"/>
              </a:ext>
            </a:extLst>
          </p:cNvPr>
          <p:cNvSpPr txBox="1"/>
          <p:nvPr/>
        </p:nvSpPr>
        <p:spPr>
          <a:xfrm>
            <a:off x="896039" y="2434026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DBFE4-8303-E80D-60FC-85EBF1F5E034}"/>
              </a:ext>
            </a:extLst>
          </p:cNvPr>
          <p:cNvSpPr txBox="1"/>
          <p:nvPr/>
        </p:nvSpPr>
        <p:spPr>
          <a:xfrm>
            <a:off x="1549065" y="5560817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2957CD-F293-6953-3F4D-E00C5E1DA9E0}"/>
              </a:ext>
            </a:extLst>
          </p:cNvPr>
          <p:cNvCxnSpPr>
            <a:stCxn id="9" idx="4"/>
          </p:cNvCxnSpPr>
          <p:nvPr/>
        </p:nvCxnSpPr>
        <p:spPr>
          <a:xfrm flipH="1">
            <a:off x="1690436" y="4803322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5B703-B441-1C5E-82F7-6F0436AE232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28701" y="4734141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E7D542-155B-74DD-B1CC-525E998E042E}"/>
              </a:ext>
            </a:extLst>
          </p:cNvPr>
          <p:cNvCxnSpPr>
            <a:cxnSpLocks/>
          </p:cNvCxnSpPr>
          <p:nvPr/>
        </p:nvCxnSpPr>
        <p:spPr>
          <a:xfrm flipH="1">
            <a:off x="2991852" y="3855412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8D4948-5FBA-4659-ED10-D1E86512B291}"/>
              </a:ext>
            </a:extLst>
          </p:cNvPr>
          <p:cNvCxnSpPr>
            <a:cxnSpLocks/>
          </p:cNvCxnSpPr>
          <p:nvPr/>
        </p:nvCxnSpPr>
        <p:spPr>
          <a:xfrm flipH="1">
            <a:off x="1028701" y="3786230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42F239-12D5-9A1B-B4E5-F6066969FE52}"/>
              </a:ext>
            </a:extLst>
          </p:cNvPr>
          <p:cNvSpPr txBox="1"/>
          <p:nvPr/>
        </p:nvSpPr>
        <p:spPr>
          <a:xfrm>
            <a:off x="2798844" y="557449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3F44D-2ED0-70CC-A2C5-97D00818FDB0}"/>
              </a:ext>
            </a:extLst>
          </p:cNvPr>
          <p:cNvSpPr txBox="1"/>
          <p:nvPr/>
        </p:nvSpPr>
        <p:spPr>
          <a:xfrm>
            <a:off x="682478" y="454947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DA359-8915-86A1-F1AC-C79C5AC49E66}"/>
              </a:ext>
            </a:extLst>
          </p:cNvPr>
          <p:cNvSpPr txBox="1"/>
          <p:nvPr/>
        </p:nvSpPr>
        <p:spPr>
          <a:xfrm>
            <a:off x="682230" y="356660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35F1F-AC4E-8BCA-0A1F-7BA47655F446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1741482" y="3835149"/>
            <a:ext cx="1199325" cy="85007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4D77344-5964-D65B-ECF6-56E4E96A7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9968" y="1186449"/>
                <a:ext cx="3621817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Manhattan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Distance between two real-valued vectors</a:t>
                </a: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4D77344-5964-D65B-ECF6-56E4E96A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8" y="1186449"/>
                <a:ext cx="3621817" cy="4351338"/>
              </a:xfrm>
              <a:prstGeom prst="rect">
                <a:avLst/>
              </a:prstGeom>
              <a:blipFill>
                <a:blip r:embed="rId3"/>
                <a:stretch>
                  <a:fillRect l="-4714" t="-14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07085DEB-B219-64D3-0A44-A0688B37D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025" y="1186449"/>
                <a:ext cx="3621817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err="1"/>
                  <a:t>Minkowski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Generalization of distance between two p-norm vectors</a:t>
                </a:r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07085DEB-B219-64D3-0A44-A0688B37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25" y="1186449"/>
                <a:ext cx="3621817" cy="4351338"/>
              </a:xfrm>
              <a:prstGeom prst="rect">
                <a:avLst/>
              </a:prstGeom>
              <a:blipFill>
                <a:blip r:embed="rId4"/>
                <a:stretch>
                  <a:fillRect l="-4714" t="-1964" r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-Shape 30">
            <a:extLst>
              <a:ext uri="{FF2B5EF4-FFF2-40B4-BE49-F238E27FC236}">
                <a16:creationId xmlns:a16="http://schemas.microsoft.com/office/drawing/2014/main" id="{465340EB-672A-5D9D-E893-C522E40034C0}"/>
              </a:ext>
            </a:extLst>
          </p:cNvPr>
          <p:cNvSpPr/>
          <p:nvPr/>
        </p:nvSpPr>
        <p:spPr>
          <a:xfrm>
            <a:off x="4637573" y="2808665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2C461E-8F62-59D0-582B-D3A5A980524A}"/>
              </a:ext>
            </a:extLst>
          </p:cNvPr>
          <p:cNvSpPr/>
          <p:nvPr/>
        </p:nvSpPr>
        <p:spPr>
          <a:xfrm>
            <a:off x="5227119" y="467026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345151-35C4-B78A-A047-BBD705AD2CE4}"/>
              </a:ext>
            </a:extLst>
          </p:cNvPr>
          <p:cNvSpPr/>
          <p:nvPr/>
        </p:nvSpPr>
        <p:spPr>
          <a:xfrm>
            <a:off x="6528535" y="372235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F07605-967D-3E40-7034-7C2ACF4CA5BB}"/>
              </a:ext>
            </a:extLst>
          </p:cNvPr>
          <p:cNvSpPr txBox="1"/>
          <p:nvPr/>
        </p:nvSpPr>
        <p:spPr>
          <a:xfrm>
            <a:off x="7657496" y="5455390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B1718-94A8-547A-954C-89EDFE397995}"/>
              </a:ext>
            </a:extLst>
          </p:cNvPr>
          <p:cNvSpPr txBox="1"/>
          <p:nvPr/>
        </p:nvSpPr>
        <p:spPr>
          <a:xfrm>
            <a:off x="4504911" y="243933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49BB2-55A3-8307-F8F7-E7C9137EBA97}"/>
              </a:ext>
            </a:extLst>
          </p:cNvPr>
          <p:cNvSpPr txBox="1"/>
          <p:nvPr/>
        </p:nvSpPr>
        <p:spPr>
          <a:xfrm>
            <a:off x="5157937" y="556612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B0BF97-F2C8-45FE-4CBB-B37E4F7E7B17}"/>
              </a:ext>
            </a:extLst>
          </p:cNvPr>
          <p:cNvCxnSpPr>
            <a:stCxn id="32" idx="4"/>
          </p:cNvCxnSpPr>
          <p:nvPr/>
        </p:nvCxnSpPr>
        <p:spPr>
          <a:xfrm flipH="1">
            <a:off x="5299308" y="4808629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5E38D4-6E20-E1C3-90FA-24593176556C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4637573" y="4739448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5ED992-3BC8-25C6-4C84-CE943931FB43}"/>
              </a:ext>
            </a:extLst>
          </p:cNvPr>
          <p:cNvCxnSpPr>
            <a:cxnSpLocks/>
          </p:cNvCxnSpPr>
          <p:nvPr/>
        </p:nvCxnSpPr>
        <p:spPr>
          <a:xfrm flipH="1">
            <a:off x="6600724" y="3860719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EAC1EC-9D25-F855-B76B-1558A513CE2B}"/>
              </a:ext>
            </a:extLst>
          </p:cNvPr>
          <p:cNvCxnSpPr>
            <a:cxnSpLocks/>
          </p:cNvCxnSpPr>
          <p:nvPr/>
        </p:nvCxnSpPr>
        <p:spPr>
          <a:xfrm flipH="1">
            <a:off x="4637573" y="3791537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6BD803-0667-3CCF-C104-4DCCF33529C9}"/>
              </a:ext>
            </a:extLst>
          </p:cNvPr>
          <p:cNvSpPr txBox="1"/>
          <p:nvPr/>
        </p:nvSpPr>
        <p:spPr>
          <a:xfrm>
            <a:off x="6407716" y="557979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87BC2-8E57-35AE-FEFE-A407D0ABCE0D}"/>
              </a:ext>
            </a:extLst>
          </p:cNvPr>
          <p:cNvSpPr txBox="1"/>
          <p:nvPr/>
        </p:nvSpPr>
        <p:spPr>
          <a:xfrm>
            <a:off x="4291350" y="455478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80AF8F-4568-49DF-D185-3BAADC841540}"/>
              </a:ext>
            </a:extLst>
          </p:cNvPr>
          <p:cNvSpPr txBox="1"/>
          <p:nvPr/>
        </p:nvSpPr>
        <p:spPr>
          <a:xfrm>
            <a:off x="4291102" y="357190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5EC38E-B004-A1FC-1B7D-F96B07536543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5371498" y="4739448"/>
            <a:ext cx="12292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L-Shape 44">
            <a:extLst>
              <a:ext uri="{FF2B5EF4-FFF2-40B4-BE49-F238E27FC236}">
                <a16:creationId xmlns:a16="http://schemas.microsoft.com/office/drawing/2014/main" id="{C875A49C-BB86-E641-8B4D-818EB260F60B}"/>
              </a:ext>
            </a:extLst>
          </p:cNvPr>
          <p:cNvSpPr/>
          <p:nvPr/>
        </p:nvSpPr>
        <p:spPr>
          <a:xfrm>
            <a:off x="8399848" y="2808665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12A4F1-E3B1-D51E-251B-31231EEF0511}"/>
              </a:ext>
            </a:extLst>
          </p:cNvPr>
          <p:cNvSpPr/>
          <p:nvPr/>
        </p:nvSpPr>
        <p:spPr>
          <a:xfrm>
            <a:off x="8989394" y="467026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DB0C55-B7A5-24AB-D7C9-F94AD470EF44}"/>
              </a:ext>
            </a:extLst>
          </p:cNvPr>
          <p:cNvSpPr/>
          <p:nvPr/>
        </p:nvSpPr>
        <p:spPr>
          <a:xfrm>
            <a:off x="10290810" y="372235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B15E41-5D5C-054E-9A23-414F24BA23F1}"/>
              </a:ext>
            </a:extLst>
          </p:cNvPr>
          <p:cNvSpPr txBox="1"/>
          <p:nvPr/>
        </p:nvSpPr>
        <p:spPr>
          <a:xfrm>
            <a:off x="11419771" y="5455390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530995-A3DC-8D0D-E5F5-F691443F3174}"/>
              </a:ext>
            </a:extLst>
          </p:cNvPr>
          <p:cNvSpPr txBox="1"/>
          <p:nvPr/>
        </p:nvSpPr>
        <p:spPr>
          <a:xfrm>
            <a:off x="8267186" y="243933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D10AC-1190-C812-4156-07B1ADBD92B1}"/>
              </a:ext>
            </a:extLst>
          </p:cNvPr>
          <p:cNvSpPr txBox="1"/>
          <p:nvPr/>
        </p:nvSpPr>
        <p:spPr>
          <a:xfrm>
            <a:off x="8920212" y="556612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755A27-7153-53A3-6359-D4481501EF7A}"/>
              </a:ext>
            </a:extLst>
          </p:cNvPr>
          <p:cNvCxnSpPr>
            <a:stCxn id="46" idx="4"/>
          </p:cNvCxnSpPr>
          <p:nvPr/>
        </p:nvCxnSpPr>
        <p:spPr>
          <a:xfrm flipH="1">
            <a:off x="9061583" y="4808629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4EA7C6-0CFF-165B-9DCA-F4508A59FACE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8399848" y="4739448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420D2A-AE07-5FA2-12B9-3CC2DBC7BFEC}"/>
              </a:ext>
            </a:extLst>
          </p:cNvPr>
          <p:cNvCxnSpPr>
            <a:cxnSpLocks/>
          </p:cNvCxnSpPr>
          <p:nvPr/>
        </p:nvCxnSpPr>
        <p:spPr>
          <a:xfrm flipH="1">
            <a:off x="10362999" y="3860719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E1510-5916-B1E1-2369-DAED1DA17832}"/>
              </a:ext>
            </a:extLst>
          </p:cNvPr>
          <p:cNvCxnSpPr>
            <a:cxnSpLocks/>
          </p:cNvCxnSpPr>
          <p:nvPr/>
        </p:nvCxnSpPr>
        <p:spPr>
          <a:xfrm flipH="1">
            <a:off x="8399848" y="3791537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FB1E42-F8DF-DE42-8B99-4180BE1A3AAF}"/>
              </a:ext>
            </a:extLst>
          </p:cNvPr>
          <p:cNvSpPr txBox="1"/>
          <p:nvPr/>
        </p:nvSpPr>
        <p:spPr>
          <a:xfrm>
            <a:off x="10169991" y="557979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14B6C8-7223-DA31-C8DA-56BD9C1C6518}"/>
              </a:ext>
            </a:extLst>
          </p:cNvPr>
          <p:cNvSpPr txBox="1"/>
          <p:nvPr/>
        </p:nvSpPr>
        <p:spPr>
          <a:xfrm>
            <a:off x="8053625" y="455478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7A9DCA-EB42-DAAF-9CEB-7634E494BF0B}"/>
              </a:ext>
            </a:extLst>
          </p:cNvPr>
          <p:cNvSpPr txBox="1"/>
          <p:nvPr/>
        </p:nvSpPr>
        <p:spPr>
          <a:xfrm>
            <a:off x="8053377" y="357190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E2712-67A2-6ECD-4CFE-A773B48E72D9}"/>
              </a:ext>
            </a:extLst>
          </p:cNvPr>
          <p:cNvCxnSpPr>
            <a:cxnSpLocks/>
          </p:cNvCxnSpPr>
          <p:nvPr/>
        </p:nvCxnSpPr>
        <p:spPr>
          <a:xfrm flipH="1">
            <a:off x="6607249" y="3860719"/>
            <a:ext cx="249" cy="8896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1A4D279-897A-F3CE-37DA-9265F892668F}"/>
              </a:ext>
            </a:extLst>
          </p:cNvPr>
          <p:cNvSpPr/>
          <p:nvPr/>
        </p:nvSpPr>
        <p:spPr>
          <a:xfrm>
            <a:off x="9107905" y="3832058"/>
            <a:ext cx="1197142" cy="848226"/>
          </a:xfrm>
          <a:custGeom>
            <a:avLst/>
            <a:gdLst>
              <a:gd name="connsiteX0" fmla="*/ 0 w 1197142"/>
              <a:gd name="connsiteY0" fmla="*/ 848226 h 848226"/>
              <a:gd name="connsiteX1" fmla="*/ 655721 w 1197142"/>
              <a:gd name="connsiteY1" fmla="*/ 565484 h 848226"/>
              <a:gd name="connsiteX2" fmla="*/ 1197142 w 1197142"/>
              <a:gd name="connsiteY2" fmla="*/ 0 h 8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7142" h="848226">
                <a:moveTo>
                  <a:pt x="0" y="848226"/>
                </a:moveTo>
                <a:cubicBezTo>
                  <a:pt x="228098" y="777540"/>
                  <a:pt x="456197" y="706855"/>
                  <a:pt x="655721" y="565484"/>
                </a:cubicBezTo>
                <a:cubicBezTo>
                  <a:pt x="855245" y="424113"/>
                  <a:pt x="1026193" y="212056"/>
                  <a:pt x="1197142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3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B6CE-441F-0D68-5652-DDA3FE46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Geometry Metrics Along A Surface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3CE32-161E-D856-9DED-1F45C44FA298}"/>
                  </a:ext>
                </a:extLst>
              </p:cNvPr>
              <p:cNvSpPr txBox="1"/>
              <p:nvPr/>
            </p:nvSpPr>
            <p:spPr>
              <a:xfrm>
                <a:off x="7960669" y="4262310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3CE32-161E-D856-9DED-1F45C44FA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69" y="4262310"/>
                <a:ext cx="375385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536CFA4-0E13-EA9B-CAA0-5D0962BAB965}"/>
              </a:ext>
            </a:extLst>
          </p:cNvPr>
          <p:cNvSpPr/>
          <p:nvPr/>
        </p:nvSpPr>
        <p:spPr>
          <a:xfrm>
            <a:off x="9762396" y="4678971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4220A-CFED-6D0E-755E-F0642792B4A5}"/>
                  </a:ext>
                </a:extLst>
              </p:cNvPr>
              <p:cNvSpPr txBox="1"/>
              <p:nvPr/>
            </p:nvSpPr>
            <p:spPr>
              <a:xfrm>
                <a:off x="7960669" y="5065987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4220A-CFED-6D0E-755E-F0642792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69" y="5065987"/>
                <a:ext cx="375385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956DE317-CB4E-102F-0161-761CF584C3FD}"/>
              </a:ext>
            </a:extLst>
          </p:cNvPr>
          <p:cNvSpPr/>
          <p:nvPr/>
        </p:nvSpPr>
        <p:spPr>
          <a:xfrm rot="4993223">
            <a:off x="10491400" y="2682861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72752-9891-5771-4FB3-7B5127DE15A1}"/>
                  </a:ext>
                </a:extLst>
              </p:cNvPr>
              <p:cNvSpPr txBox="1"/>
              <p:nvPr/>
            </p:nvSpPr>
            <p:spPr>
              <a:xfrm>
                <a:off x="11890232" y="3084887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72752-9891-5771-4FB3-7B5127DE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0232" y="3084887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6298093-7F72-1891-A59B-ABE32B5E9A32}"/>
              </a:ext>
            </a:extLst>
          </p:cNvPr>
          <p:cNvSpPr/>
          <p:nvPr/>
        </p:nvSpPr>
        <p:spPr>
          <a:xfrm rot="2714450">
            <a:off x="10092023" y="2869543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EA14-B35E-30DF-2816-03D46AEE1B98}"/>
                  </a:ext>
                </a:extLst>
              </p:cNvPr>
              <p:cNvSpPr txBox="1"/>
              <p:nvPr/>
            </p:nvSpPr>
            <p:spPr>
              <a:xfrm>
                <a:off x="11290807" y="290022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EA14-B35E-30DF-2816-03D46AEE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0807" y="2900221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01056B7-40DC-7153-D51C-C6D9D7C1397A}"/>
              </a:ext>
            </a:extLst>
          </p:cNvPr>
          <p:cNvSpPr/>
          <p:nvPr/>
        </p:nvSpPr>
        <p:spPr>
          <a:xfrm>
            <a:off x="11027685" y="3536825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E59EB9-997C-B19B-E11D-9344EB64285A}"/>
              </a:ext>
            </a:extLst>
          </p:cNvPr>
          <p:cNvCxnSpPr>
            <a:cxnSpLocks/>
          </p:cNvCxnSpPr>
          <p:nvPr/>
        </p:nvCxnSpPr>
        <p:spPr>
          <a:xfrm>
            <a:off x="11043619" y="3535985"/>
            <a:ext cx="210032" cy="57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AE5B2-602A-3EFE-F34A-1DBE11D10E99}"/>
              </a:ext>
            </a:extLst>
          </p:cNvPr>
          <p:cNvCxnSpPr>
            <a:cxnSpLocks/>
          </p:cNvCxnSpPr>
          <p:nvPr/>
        </p:nvCxnSpPr>
        <p:spPr>
          <a:xfrm flipV="1">
            <a:off x="11043619" y="3096410"/>
            <a:ext cx="280659" cy="4746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F70C15-7059-C4D0-9461-3483A0EBAFF6}"/>
              </a:ext>
            </a:extLst>
          </p:cNvPr>
          <p:cNvCxnSpPr>
            <a:cxnSpLocks/>
          </p:cNvCxnSpPr>
          <p:nvPr/>
        </p:nvCxnSpPr>
        <p:spPr>
          <a:xfrm flipV="1">
            <a:off x="11041347" y="3373522"/>
            <a:ext cx="901531" cy="1974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8D5E-F566-0BE9-358A-24DFB719398B}"/>
                  </a:ext>
                </a:extLst>
              </p:cNvPr>
              <p:cNvSpPr txBox="1"/>
              <p:nvPr/>
            </p:nvSpPr>
            <p:spPr>
              <a:xfrm>
                <a:off x="10779065" y="361660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8D5E-F566-0BE9-358A-24DFB719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065" y="3616601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Sphere outline">
            <a:extLst>
              <a:ext uri="{FF2B5EF4-FFF2-40B4-BE49-F238E27FC236}">
                <a16:creationId xmlns:a16="http://schemas.microsoft.com/office/drawing/2014/main" id="{A0E68275-1269-31D8-6FC9-A19FBDDBA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720" y="1168148"/>
            <a:ext cx="3246256" cy="3246256"/>
          </a:xfrm>
          <a:prstGeom prst="rect">
            <a:avLst/>
          </a:prstGeom>
        </p:spPr>
      </p:pic>
      <p:pic>
        <p:nvPicPr>
          <p:cNvPr id="29" name="Graphic 28" descr="Cylinder outline">
            <a:extLst>
              <a:ext uri="{FF2B5EF4-FFF2-40B4-BE49-F238E27FC236}">
                <a16:creationId xmlns:a16="http://schemas.microsoft.com/office/drawing/2014/main" id="{3FA51B10-07BC-F39A-2AE4-316969EA88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5534" y="1083770"/>
            <a:ext cx="3564711" cy="35647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D270C9-8FE3-BE18-A88A-5C25119B4C1B}"/>
                  </a:ext>
                </a:extLst>
              </p:cNvPr>
              <p:cNvSpPr txBox="1"/>
              <p:nvPr/>
            </p:nvSpPr>
            <p:spPr>
              <a:xfrm>
                <a:off x="4052688" y="4262310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D270C9-8FE3-BE18-A88A-5C25119B4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88" y="4262310"/>
                <a:ext cx="375385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Down 31">
            <a:extLst>
              <a:ext uri="{FF2B5EF4-FFF2-40B4-BE49-F238E27FC236}">
                <a16:creationId xmlns:a16="http://schemas.microsoft.com/office/drawing/2014/main" id="{B3E8877F-A21A-81B5-3265-84741772A1F2}"/>
              </a:ext>
            </a:extLst>
          </p:cNvPr>
          <p:cNvSpPr/>
          <p:nvPr/>
        </p:nvSpPr>
        <p:spPr>
          <a:xfrm>
            <a:off x="5854415" y="4678971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D93090-B5B5-2CB1-E19F-3BCDE866427D}"/>
                  </a:ext>
                </a:extLst>
              </p:cNvPr>
              <p:cNvSpPr txBox="1"/>
              <p:nvPr/>
            </p:nvSpPr>
            <p:spPr>
              <a:xfrm>
                <a:off x="7811657" y="3118305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D93090-B5B5-2CB1-E19F-3BCDE866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57" y="3118305"/>
                <a:ext cx="404883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18735196-6D16-EF0D-47A1-EF701E5D0F25}"/>
              </a:ext>
            </a:extLst>
          </p:cNvPr>
          <p:cNvSpPr/>
          <p:nvPr/>
        </p:nvSpPr>
        <p:spPr>
          <a:xfrm>
            <a:off x="6949110" y="3570243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B33136-982A-AEA5-2EB5-8E7E45A8299E}"/>
              </a:ext>
            </a:extLst>
          </p:cNvPr>
          <p:cNvCxnSpPr>
            <a:cxnSpLocks/>
          </p:cNvCxnSpPr>
          <p:nvPr/>
        </p:nvCxnSpPr>
        <p:spPr>
          <a:xfrm>
            <a:off x="6965044" y="3569403"/>
            <a:ext cx="210032" cy="57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128A76-B497-2ACE-AAC8-32925FC25421}"/>
              </a:ext>
            </a:extLst>
          </p:cNvPr>
          <p:cNvCxnSpPr>
            <a:cxnSpLocks/>
          </p:cNvCxnSpPr>
          <p:nvPr/>
        </p:nvCxnSpPr>
        <p:spPr>
          <a:xfrm flipV="1">
            <a:off x="6962772" y="3406940"/>
            <a:ext cx="901531" cy="1974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753150-3A02-1F75-492F-067C1DB56239}"/>
                  </a:ext>
                </a:extLst>
              </p:cNvPr>
              <p:cNvSpPr txBox="1"/>
              <p:nvPr/>
            </p:nvSpPr>
            <p:spPr>
              <a:xfrm>
                <a:off x="6700490" y="365001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753150-3A02-1F75-492F-067C1DB5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90" y="3650019"/>
                <a:ext cx="4048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8" name="Arc 1027">
            <a:extLst>
              <a:ext uri="{FF2B5EF4-FFF2-40B4-BE49-F238E27FC236}">
                <a16:creationId xmlns:a16="http://schemas.microsoft.com/office/drawing/2014/main" id="{D3B2CA0F-C247-3949-F706-507910CFBF9E}"/>
              </a:ext>
            </a:extLst>
          </p:cNvPr>
          <p:cNvSpPr/>
          <p:nvPr/>
        </p:nvSpPr>
        <p:spPr>
          <a:xfrm rot="4993223">
            <a:off x="6422345" y="2726776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F700EA29-B4F8-339E-7D67-1D652B414C15}"/>
              </a:ext>
            </a:extLst>
          </p:cNvPr>
          <p:cNvCxnSpPr>
            <a:cxnSpLocks/>
          </p:cNvCxnSpPr>
          <p:nvPr/>
        </p:nvCxnSpPr>
        <p:spPr>
          <a:xfrm flipV="1">
            <a:off x="6973858" y="2900221"/>
            <a:ext cx="0" cy="67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E53916F-5EAB-5F98-F513-E7564A466D62}"/>
                  </a:ext>
                </a:extLst>
              </p:cNvPr>
              <p:cNvSpPr txBox="1"/>
              <p:nvPr/>
            </p:nvSpPr>
            <p:spPr>
              <a:xfrm>
                <a:off x="6787676" y="256923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E53916F-5EAB-5F98-F513-E7564A46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676" y="2569231"/>
                <a:ext cx="40488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6695F11-F6D9-3FA8-5F8D-B6EED2CB9D70}"/>
                  </a:ext>
                </a:extLst>
              </p:cNvPr>
              <p:cNvSpPr txBox="1"/>
              <p:nvPr/>
            </p:nvSpPr>
            <p:spPr>
              <a:xfrm>
                <a:off x="4024546" y="5068563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6695F11-F6D9-3FA8-5F8D-B6EED2CB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46" y="5068563"/>
                <a:ext cx="3753853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Graphic 1035" descr="Cube outline">
            <a:extLst>
              <a:ext uri="{FF2B5EF4-FFF2-40B4-BE49-F238E27FC236}">
                <a16:creationId xmlns:a16="http://schemas.microsoft.com/office/drawing/2014/main" id="{E978FAA7-F343-5FC2-CE2E-87ED5DFE9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2607" y="1350631"/>
            <a:ext cx="3175863" cy="3175863"/>
          </a:xfrm>
          <a:prstGeom prst="rect">
            <a:avLst/>
          </a:prstGeom>
        </p:spPr>
      </p:pic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C9357F15-D9D1-2927-42C8-55A9BD0C2AC4}"/>
              </a:ext>
            </a:extLst>
          </p:cNvPr>
          <p:cNvCxnSpPr>
            <a:cxnSpLocks/>
          </p:cNvCxnSpPr>
          <p:nvPr/>
        </p:nvCxnSpPr>
        <p:spPr>
          <a:xfrm>
            <a:off x="3597813" y="3721803"/>
            <a:ext cx="520520" cy="29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A9A292B-1BA3-8188-A99E-900F5A56A705}"/>
                  </a:ext>
                </a:extLst>
              </p:cNvPr>
              <p:cNvSpPr txBox="1"/>
              <p:nvPr/>
            </p:nvSpPr>
            <p:spPr>
              <a:xfrm>
                <a:off x="3451103" y="3729705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A9A292B-1BA3-8188-A99E-900F5A56A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03" y="3729705"/>
                <a:ext cx="4048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E46A127F-3F0D-0EE3-164E-BDBCE72CB851}"/>
              </a:ext>
            </a:extLst>
          </p:cNvPr>
          <p:cNvCxnSpPr>
            <a:cxnSpLocks/>
          </p:cNvCxnSpPr>
          <p:nvPr/>
        </p:nvCxnSpPr>
        <p:spPr>
          <a:xfrm flipH="1" flipV="1">
            <a:off x="3597813" y="3194423"/>
            <a:ext cx="8814" cy="52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90B4A5E7-FC6A-0EA8-45BE-D45777CC3CEC}"/>
                  </a:ext>
                </a:extLst>
              </p:cNvPr>
              <p:cNvSpPr txBox="1"/>
              <p:nvPr/>
            </p:nvSpPr>
            <p:spPr>
              <a:xfrm>
                <a:off x="3399778" y="286195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90B4A5E7-FC6A-0EA8-45BE-D45777CC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78" y="2861959"/>
                <a:ext cx="40488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Oval 1040">
            <a:extLst>
              <a:ext uri="{FF2B5EF4-FFF2-40B4-BE49-F238E27FC236}">
                <a16:creationId xmlns:a16="http://schemas.microsoft.com/office/drawing/2014/main" id="{809AE7C9-68A7-0553-2350-2539E0C701C5}"/>
              </a:ext>
            </a:extLst>
          </p:cNvPr>
          <p:cNvSpPr/>
          <p:nvPr/>
        </p:nvSpPr>
        <p:spPr>
          <a:xfrm>
            <a:off x="3583767" y="3696636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6F670A80-FB14-CF80-5E7E-62355E459E70}"/>
              </a:ext>
            </a:extLst>
          </p:cNvPr>
          <p:cNvCxnSpPr>
            <a:cxnSpLocks/>
          </p:cNvCxnSpPr>
          <p:nvPr/>
        </p:nvCxnSpPr>
        <p:spPr>
          <a:xfrm flipV="1">
            <a:off x="3597813" y="3576649"/>
            <a:ext cx="689438" cy="14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4BC59580-DF8E-E058-4C38-727A1959DFA4}"/>
                  </a:ext>
                </a:extLst>
              </p:cNvPr>
              <p:cNvSpPr txBox="1"/>
              <p:nvPr/>
            </p:nvSpPr>
            <p:spPr>
              <a:xfrm>
                <a:off x="3728394" y="3314674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4BC59580-DF8E-E058-4C38-727A1959D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94" y="3314674"/>
                <a:ext cx="404883" cy="369332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A5CAD873-7863-6BDD-44BF-9ECA4A9D48F5}"/>
                  </a:ext>
                </a:extLst>
              </p:cNvPr>
              <p:cNvSpPr txBox="1"/>
              <p:nvPr/>
            </p:nvSpPr>
            <p:spPr>
              <a:xfrm>
                <a:off x="608097" y="4251708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A5CAD873-7863-6BDD-44BF-9ECA4A9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7" y="4251708"/>
                <a:ext cx="3753853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7" name="Arrow: Down 1046">
            <a:extLst>
              <a:ext uri="{FF2B5EF4-FFF2-40B4-BE49-F238E27FC236}">
                <a16:creationId xmlns:a16="http://schemas.microsoft.com/office/drawing/2014/main" id="{6AC4348E-126D-E30D-8F31-5ABDF8C328ED}"/>
              </a:ext>
            </a:extLst>
          </p:cNvPr>
          <p:cNvSpPr/>
          <p:nvPr/>
        </p:nvSpPr>
        <p:spPr>
          <a:xfrm>
            <a:off x="2409824" y="4668369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172C6CF0-4A36-6F0E-BF71-6064CD71C268}"/>
                  </a:ext>
                </a:extLst>
              </p:cNvPr>
              <p:cNvSpPr txBox="1"/>
              <p:nvPr/>
            </p:nvSpPr>
            <p:spPr>
              <a:xfrm>
                <a:off x="579955" y="5057961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172C6CF0-4A36-6F0E-BF71-6064CD71C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5" y="5057961"/>
                <a:ext cx="3753853" cy="369332"/>
              </a:xfrm>
              <a:prstGeom prst="rect">
                <a:avLst/>
              </a:prstGeom>
              <a:blipFill>
                <a:blip r:embed="rId2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1" name="TextBox 1050">
            <a:extLst>
              <a:ext uri="{FF2B5EF4-FFF2-40B4-BE49-F238E27FC236}">
                <a16:creationId xmlns:a16="http://schemas.microsoft.com/office/drawing/2014/main" id="{12F4CDEC-2505-5238-9928-283906E58EAA}"/>
              </a:ext>
            </a:extLst>
          </p:cNvPr>
          <p:cNvSpPr txBox="1"/>
          <p:nvPr/>
        </p:nvSpPr>
        <p:spPr>
          <a:xfrm>
            <a:off x="94670" y="4262083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Space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FF2B1BC0-7AF0-3C39-855E-3D08091DC7AB}"/>
              </a:ext>
            </a:extLst>
          </p:cNvPr>
          <p:cNvSpPr txBox="1"/>
          <p:nvPr/>
        </p:nvSpPr>
        <p:spPr>
          <a:xfrm>
            <a:off x="-54345" y="5042427"/>
            <a:ext cx="140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Surface</a:t>
            </a: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51E4BDC-C0A3-F03C-AFFB-1C0DEC3D5671}"/>
              </a:ext>
            </a:extLst>
          </p:cNvPr>
          <p:cNvCxnSpPr>
            <a:cxnSpLocks/>
          </p:cNvCxnSpPr>
          <p:nvPr/>
        </p:nvCxnSpPr>
        <p:spPr>
          <a:xfrm flipV="1">
            <a:off x="1239520" y="4203047"/>
            <a:ext cx="0" cy="12615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79977F84-F366-05D1-6E21-C836BD515145}"/>
              </a:ext>
            </a:extLst>
          </p:cNvPr>
          <p:cNvSpPr txBox="1"/>
          <p:nvPr/>
        </p:nvSpPr>
        <p:spPr>
          <a:xfrm>
            <a:off x="2009267" y="1221732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Cube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B4D5105-0466-E40F-EF47-4108C5EDDDF7}"/>
              </a:ext>
            </a:extLst>
          </p:cNvPr>
          <p:cNvSpPr txBox="1"/>
          <p:nvPr/>
        </p:nvSpPr>
        <p:spPr>
          <a:xfrm>
            <a:off x="5224416" y="1221732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Cylinder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71894E8-CF96-E246-F6EE-249638B22484}"/>
              </a:ext>
            </a:extLst>
          </p:cNvPr>
          <p:cNvSpPr txBox="1"/>
          <p:nvPr/>
        </p:nvSpPr>
        <p:spPr>
          <a:xfrm>
            <a:off x="9267752" y="1228557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</a:t>
            </a:r>
          </a:p>
        </p:txBody>
      </p:sp>
    </p:spTree>
    <p:extLst>
      <p:ext uri="{BB962C8B-B14F-4D97-AF65-F5344CB8AC3E}">
        <p14:creationId xmlns:p14="http://schemas.microsoft.com/office/powerpoint/2010/main" val="421440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dynamic data distribution of all possible processes within a system is described as surface existing in a Riemannian space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), the metric between two points is the physical distance.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8178-80A6-881C-7E94-FF1419DA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77" y="2998893"/>
            <a:ext cx="8953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C43C3-4869-8A39-E394-0930DE384925}"/>
              </a:ext>
            </a:extLst>
          </p:cNvPr>
          <p:cNvSpPr txBox="1"/>
          <p:nvPr/>
        </p:nvSpPr>
        <p:spPr>
          <a:xfrm>
            <a:off x="1645920" y="5762876"/>
            <a:ext cx="692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Tripuraneni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, Nilesh et al. “Averaging Stochastic Gradient Descent on Riemannian Manifolds.” </a:t>
            </a:r>
            <a:r>
              <a:rPr lang="en-US" b="0" i="1" dirty="0">
                <a:effectLst/>
                <a:latin typeface="+mj-lt"/>
              </a:rPr>
              <a:t>Annual Conference Computational Learning Theory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 (2018).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35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To define a surface metric, the two following parameters are postulated: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For some quantity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conserved quantity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The differential behavior, or </a:t>
                </a:r>
                <a:r>
                  <a:rPr lang="en-US" b="1" dirty="0"/>
                  <a:t>agents of change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∭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8178-80A6-881C-7E94-FF1419DA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" y="4261591"/>
            <a:ext cx="8185273" cy="25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B865C799-C34C-34D2-AAA7-03798C747204}"/>
              </a:ext>
            </a:extLst>
          </p:cNvPr>
          <p:cNvSpPr/>
          <p:nvPr/>
        </p:nvSpPr>
        <p:spPr>
          <a:xfrm rot="16634866">
            <a:off x="1158485" y="4754644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C3FD97-3672-C561-E7F0-FB1281DA039A}"/>
                  </a:ext>
                </a:extLst>
              </p:cNvPr>
              <p:cNvSpPr txBox="1"/>
              <p:nvPr/>
            </p:nvSpPr>
            <p:spPr>
              <a:xfrm>
                <a:off x="961712" y="479349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C3FD97-3672-C561-E7F0-FB1281DA0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12" y="4793499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89A1F733-7A34-C14A-6C7C-02D34019A3C0}"/>
              </a:ext>
            </a:extLst>
          </p:cNvPr>
          <p:cNvSpPr/>
          <p:nvPr/>
        </p:nvSpPr>
        <p:spPr>
          <a:xfrm rot="19549235">
            <a:off x="1645590" y="4544351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EB11F-42E8-79B8-DB5E-2C18AC0E00BA}"/>
                  </a:ext>
                </a:extLst>
              </p:cNvPr>
              <p:cNvSpPr txBox="1"/>
              <p:nvPr/>
            </p:nvSpPr>
            <p:spPr>
              <a:xfrm>
                <a:off x="1450355" y="449529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EB11F-42E8-79B8-DB5E-2C18AC0E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355" y="4495299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6E3E1CA3-8272-60FB-DFEB-E27ED8F08473}"/>
              </a:ext>
            </a:extLst>
          </p:cNvPr>
          <p:cNvSpPr/>
          <p:nvPr/>
        </p:nvSpPr>
        <p:spPr>
          <a:xfrm rot="16634866">
            <a:off x="5804130" y="4782165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32E4BB-991D-2D59-2839-10AD4FD99F0D}"/>
                  </a:ext>
                </a:extLst>
              </p:cNvPr>
              <p:cNvSpPr txBox="1"/>
              <p:nvPr/>
            </p:nvSpPr>
            <p:spPr>
              <a:xfrm>
                <a:off x="5607357" y="482102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32E4BB-991D-2D59-2839-10AD4FD9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57" y="4821020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70F134AB-2349-E322-9C96-43A8E0688ECF}"/>
              </a:ext>
            </a:extLst>
          </p:cNvPr>
          <p:cNvSpPr/>
          <p:nvPr/>
        </p:nvSpPr>
        <p:spPr>
          <a:xfrm rot="19549235">
            <a:off x="6291235" y="4571872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C007D3-3E9A-A3F7-8CC4-84EADFC6292B}"/>
                  </a:ext>
                </a:extLst>
              </p:cNvPr>
              <p:cNvSpPr txBox="1"/>
              <p:nvPr/>
            </p:nvSpPr>
            <p:spPr>
              <a:xfrm>
                <a:off x="5943533" y="452282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C007D3-3E9A-A3F7-8CC4-84EADFC62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33" y="4522820"/>
                <a:ext cx="404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2A6DFCBE-693C-5B8C-E6B6-863E389A9D8D}"/>
              </a:ext>
            </a:extLst>
          </p:cNvPr>
          <p:cNvSpPr/>
          <p:nvPr/>
        </p:nvSpPr>
        <p:spPr>
          <a:xfrm rot="16634866">
            <a:off x="4620940" y="5497528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882AB-5347-3B98-99EB-BC9552058B39}"/>
                  </a:ext>
                </a:extLst>
              </p:cNvPr>
              <p:cNvSpPr txBox="1"/>
              <p:nvPr/>
            </p:nvSpPr>
            <p:spPr>
              <a:xfrm>
                <a:off x="4424167" y="5536383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882AB-5347-3B98-99EB-BC955205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167" y="5536383"/>
                <a:ext cx="40488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156DC037-113E-D49E-28DF-0115BBF130AC}"/>
              </a:ext>
            </a:extLst>
          </p:cNvPr>
          <p:cNvSpPr/>
          <p:nvPr/>
        </p:nvSpPr>
        <p:spPr>
          <a:xfrm rot="19549235">
            <a:off x="5108045" y="5287235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75CC89-2442-3C47-1AA1-9056C1CFB0F8}"/>
                  </a:ext>
                </a:extLst>
              </p:cNvPr>
              <p:cNvSpPr txBox="1"/>
              <p:nvPr/>
            </p:nvSpPr>
            <p:spPr>
              <a:xfrm>
                <a:off x="5115251" y="511264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75CC89-2442-3C47-1AA1-9056C1CF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51" y="5112642"/>
                <a:ext cx="404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9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To define a surface metric, the two following parameters are postulated: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For some quantity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conserved quantity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The differential behavior, or </a:t>
                </a:r>
                <a:r>
                  <a:rPr lang="en-US" b="1" dirty="0"/>
                  <a:t>agents of change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∭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41139EB-7251-C2FB-1E01-B5BD3419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9" y="4012762"/>
            <a:ext cx="9233375" cy="210830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9AE127-8034-CA4F-D588-1FF7C424CDD4}"/>
              </a:ext>
            </a:extLst>
          </p:cNvPr>
          <p:cNvSpPr/>
          <p:nvPr/>
        </p:nvSpPr>
        <p:spPr>
          <a:xfrm>
            <a:off x="1926991" y="4481083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4E8E59F-AD7D-3DE4-8C1A-874A97C59AB4}"/>
              </a:ext>
            </a:extLst>
          </p:cNvPr>
          <p:cNvSpPr/>
          <p:nvPr/>
        </p:nvSpPr>
        <p:spPr>
          <a:xfrm>
            <a:off x="1926991" y="4756249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2DAC37F-6F8A-26C0-0231-CEB19A19A425}"/>
              </a:ext>
            </a:extLst>
          </p:cNvPr>
          <p:cNvSpPr/>
          <p:nvPr/>
        </p:nvSpPr>
        <p:spPr>
          <a:xfrm>
            <a:off x="1926991" y="5905170"/>
            <a:ext cx="1341142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169455-8C51-2E56-A8E9-CB96F066731E}"/>
                  </a:ext>
                </a:extLst>
              </p:cNvPr>
              <p:cNvSpPr txBox="1"/>
              <p:nvPr/>
            </p:nvSpPr>
            <p:spPr>
              <a:xfrm>
                <a:off x="1198382" y="4318347"/>
                <a:ext cx="872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169455-8C51-2E56-A8E9-CB96F0667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2" y="4318347"/>
                <a:ext cx="872067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637D79-4649-8F71-5206-38DA20F9D827}"/>
              </a:ext>
            </a:extLst>
          </p:cNvPr>
          <p:cNvSpPr txBox="1"/>
          <p:nvPr/>
        </p:nvSpPr>
        <p:spPr>
          <a:xfrm>
            <a:off x="31314" y="4666806"/>
            <a:ext cx="231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Step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7E6B7-1A9D-30BC-4A50-645DC435BAAB}"/>
                  </a:ext>
                </a:extLst>
              </p:cNvPr>
              <p:cNvSpPr txBox="1"/>
              <p:nvPr/>
            </p:nvSpPr>
            <p:spPr>
              <a:xfrm>
                <a:off x="1198382" y="5752993"/>
                <a:ext cx="872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7E6B7-1A9D-30BC-4A50-645DC435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2" y="5752993"/>
                <a:ext cx="8720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56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0059-8768-BF86-5869-AC3DCEAB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C759-D804-8516-0B26-5E28BA89D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Axiom of Process Time</a:t>
                </a:r>
                <a:r>
                  <a:rPr lang="en-US" dirty="0"/>
                  <a:t> – Every process creates the time scale in which it acts. This is called process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C759-D804-8516-0B26-5E28BA89D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27822FC6-A872-5754-9AF2-3879F6A8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84" y="3047749"/>
            <a:ext cx="9933615" cy="30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E6730B1B-CD23-4284-E8BB-518FB6FEDCE3}"/>
              </a:ext>
            </a:extLst>
          </p:cNvPr>
          <p:cNvSpPr/>
          <p:nvPr/>
        </p:nvSpPr>
        <p:spPr>
          <a:xfrm rot="16634866">
            <a:off x="2795897" y="3668976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D6C48-43DE-FED9-0E2E-7A2A73D81148}"/>
                  </a:ext>
                </a:extLst>
              </p:cNvPr>
              <p:cNvSpPr txBox="1"/>
              <p:nvPr/>
            </p:nvSpPr>
            <p:spPr>
              <a:xfrm>
                <a:off x="2788714" y="3865218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D6C48-43DE-FED9-0E2E-7A2A73D8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14" y="3865218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6D55655-8482-40D5-E462-407CDD28CA61}"/>
              </a:ext>
            </a:extLst>
          </p:cNvPr>
          <p:cNvSpPr/>
          <p:nvPr/>
        </p:nvSpPr>
        <p:spPr>
          <a:xfrm rot="19549235">
            <a:off x="3283002" y="3458683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136393-D7DD-084B-E4A2-BD75C2A3FF7A}"/>
                  </a:ext>
                </a:extLst>
              </p:cNvPr>
              <p:cNvSpPr txBox="1"/>
              <p:nvPr/>
            </p:nvSpPr>
            <p:spPr>
              <a:xfrm>
                <a:off x="3365139" y="3363724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136393-D7DD-084B-E4A2-BD75C2A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39" y="3363724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>
            <a:extLst>
              <a:ext uri="{FF2B5EF4-FFF2-40B4-BE49-F238E27FC236}">
                <a16:creationId xmlns:a16="http://schemas.microsoft.com/office/drawing/2014/main" id="{EBD574FD-68BF-498D-4F51-145C6F76322B}"/>
              </a:ext>
            </a:extLst>
          </p:cNvPr>
          <p:cNvSpPr/>
          <p:nvPr/>
        </p:nvSpPr>
        <p:spPr>
          <a:xfrm rot="16634866">
            <a:off x="8438049" y="3719357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CC284B-6D6F-9D36-7FAC-DB9A8E26DD12}"/>
                  </a:ext>
                </a:extLst>
              </p:cNvPr>
              <p:cNvSpPr txBox="1"/>
              <p:nvPr/>
            </p:nvSpPr>
            <p:spPr>
              <a:xfrm>
                <a:off x="8443717" y="391530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CC284B-6D6F-9D36-7FAC-DB9A8E26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717" y="3915302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DE6F925C-36CE-70B2-70BF-FC7FAFC8068C}"/>
              </a:ext>
            </a:extLst>
          </p:cNvPr>
          <p:cNvSpPr/>
          <p:nvPr/>
        </p:nvSpPr>
        <p:spPr>
          <a:xfrm rot="19549235">
            <a:off x="8925154" y="3509064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6BDDA7-CAB1-358B-2448-B98D1FE2068F}"/>
                  </a:ext>
                </a:extLst>
              </p:cNvPr>
              <p:cNvSpPr txBox="1"/>
              <p:nvPr/>
            </p:nvSpPr>
            <p:spPr>
              <a:xfrm>
                <a:off x="8539815" y="341706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6BDDA7-CAB1-358B-2448-B98D1FE2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15" y="3417061"/>
                <a:ext cx="404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0E8D0F7-64BD-F685-17B5-CB4A9291FD8A}"/>
              </a:ext>
            </a:extLst>
          </p:cNvPr>
          <p:cNvSpPr/>
          <p:nvPr/>
        </p:nvSpPr>
        <p:spPr>
          <a:xfrm rot="16634866">
            <a:off x="7030818" y="4575775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405E59-5F70-E002-3ACF-3562E474A93C}"/>
                  </a:ext>
                </a:extLst>
              </p:cNvPr>
              <p:cNvSpPr txBox="1"/>
              <p:nvPr/>
            </p:nvSpPr>
            <p:spPr>
              <a:xfrm>
                <a:off x="6834045" y="461463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405E59-5F70-E002-3ACF-3562E474A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45" y="4614630"/>
                <a:ext cx="40488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892BED07-039A-86CB-8C9C-D50A7822A8A6}"/>
              </a:ext>
            </a:extLst>
          </p:cNvPr>
          <p:cNvSpPr/>
          <p:nvPr/>
        </p:nvSpPr>
        <p:spPr>
          <a:xfrm rot="19549235">
            <a:off x="7517923" y="4365482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BB804-AEA1-331F-7FA9-B7C2C91593A4}"/>
                  </a:ext>
                </a:extLst>
              </p:cNvPr>
              <p:cNvSpPr txBox="1"/>
              <p:nvPr/>
            </p:nvSpPr>
            <p:spPr>
              <a:xfrm>
                <a:off x="7438573" y="414959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BB804-AEA1-331F-7FA9-B7C2C9159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73" y="4149592"/>
                <a:ext cx="404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>
            <a:extLst>
              <a:ext uri="{FF2B5EF4-FFF2-40B4-BE49-F238E27FC236}">
                <a16:creationId xmlns:a16="http://schemas.microsoft.com/office/drawing/2014/main" id="{2E131B90-3340-6FDA-4884-F9FE26A44D2A}"/>
              </a:ext>
            </a:extLst>
          </p:cNvPr>
          <p:cNvSpPr/>
          <p:nvPr/>
        </p:nvSpPr>
        <p:spPr>
          <a:xfrm rot="18093512">
            <a:off x="2504187" y="3573398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49F70-CC64-1752-AE55-9FA93F9B9F8D}"/>
                  </a:ext>
                </a:extLst>
              </p:cNvPr>
              <p:cNvSpPr txBox="1"/>
              <p:nvPr/>
            </p:nvSpPr>
            <p:spPr>
              <a:xfrm>
                <a:off x="2650444" y="3601727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49F70-CC64-1752-AE55-9FA93F9B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44" y="3601727"/>
                <a:ext cx="4048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F065462-61FF-21D1-8861-C08103EA0F1D}"/>
              </a:ext>
            </a:extLst>
          </p:cNvPr>
          <p:cNvSpPr/>
          <p:nvPr/>
        </p:nvSpPr>
        <p:spPr>
          <a:xfrm rot="18093512">
            <a:off x="6754826" y="4475512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B44D40-11C2-6255-7368-992243B0C0B7}"/>
                  </a:ext>
                </a:extLst>
              </p:cNvPr>
              <p:cNvSpPr txBox="1"/>
              <p:nvPr/>
            </p:nvSpPr>
            <p:spPr>
              <a:xfrm>
                <a:off x="6901083" y="450384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B44D40-11C2-6255-7368-992243B0C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083" y="4503841"/>
                <a:ext cx="4048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11CA11B6-4843-CAC4-EA89-63576929AE4A}"/>
              </a:ext>
            </a:extLst>
          </p:cNvPr>
          <p:cNvSpPr/>
          <p:nvPr/>
        </p:nvSpPr>
        <p:spPr>
          <a:xfrm rot="18093512">
            <a:off x="8162057" y="3631293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38C02E-6862-4949-C2D3-A343E93025C8}"/>
                  </a:ext>
                </a:extLst>
              </p:cNvPr>
              <p:cNvSpPr txBox="1"/>
              <p:nvPr/>
            </p:nvSpPr>
            <p:spPr>
              <a:xfrm>
                <a:off x="8308314" y="365962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38C02E-6862-4949-C2D3-A343E9302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14" y="3659622"/>
                <a:ext cx="4048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A91C9867-359F-489A-A383-E650774C74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19" r="41105"/>
          <a:stretch/>
        </p:blipFill>
        <p:spPr>
          <a:xfrm>
            <a:off x="1244599" y="6250591"/>
            <a:ext cx="6670331" cy="3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CBAE-F926-46F9-3024-06C07A1B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DBEDA-366F-7BED-C764-61A6DEA7F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point on the process timeline represents the potential amount of time required to completely replace or deplete the conserved quantity within the system: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Dynamical System Scaling a method to describe processes as geometric objects in a process space-time in which a suitable process metric can be developed, applied and transformed.</a:t>
                </a:r>
              </a:p>
              <a:p>
                <a:endParaRPr lang="en-US" dirty="0"/>
              </a:p>
              <a:p>
                <a:r>
                  <a:rPr lang="en-US" b="1" dirty="0"/>
                  <a:t>Axiom of Process State-Space Geometry</a:t>
                </a:r>
                <a:r>
                  <a:rPr lang="en-US" dirty="0"/>
                  <a:t> – the states of a system are represented by geometric objects on a two-dimensional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surface.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DBEDA-366F-7BED-C764-61A6DEA7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9E324-FDE6-88CC-5DA9-94C4819DA561}"/>
              </a:ext>
            </a:extLst>
          </p:cNvPr>
          <p:cNvCxnSpPr/>
          <p:nvPr/>
        </p:nvCxnSpPr>
        <p:spPr>
          <a:xfrm>
            <a:off x="1986870" y="3285779"/>
            <a:ext cx="675372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D48230-73FC-2538-B8D6-D01E61D0AA18}"/>
              </a:ext>
            </a:extLst>
          </p:cNvPr>
          <p:cNvSpPr/>
          <p:nvPr/>
        </p:nvSpPr>
        <p:spPr>
          <a:xfrm>
            <a:off x="2659157" y="320556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6A615B-1148-B5F8-A2A5-676B5294968C}"/>
              </a:ext>
            </a:extLst>
          </p:cNvPr>
          <p:cNvSpPr/>
          <p:nvPr/>
        </p:nvSpPr>
        <p:spPr>
          <a:xfrm>
            <a:off x="3411654" y="320556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8DE772-F648-6D6A-7488-995760EA4739}"/>
              </a:ext>
            </a:extLst>
          </p:cNvPr>
          <p:cNvSpPr/>
          <p:nvPr/>
        </p:nvSpPr>
        <p:spPr>
          <a:xfrm>
            <a:off x="4755181" y="320244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0DE501-4F3E-12E1-62ED-D898C680D031}"/>
              </a:ext>
            </a:extLst>
          </p:cNvPr>
          <p:cNvSpPr/>
          <p:nvPr/>
        </p:nvSpPr>
        <p:spPr>
          <a:xfrm>
            <a:off x="6098708" y="319932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DFE15E-947E-175E-D470-42AB0A26DC81}"/>
              </a:ext>
            </a:extLst>
          </p:cNvPr>
          <p:cNvSpPr/>
          <p:nvPr/>
        </p:nvSpPr>
        <p:spPr>
          <a:xfrm>
            <a:off x="6690784" y="3199327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BF0AC1-656F-B71E-A4C8-27ABDB5C9752}"/>
                  </a:ext>
                </a:extLst>
              </p:cNvPr>
              <p:cNvSpPr txBox="1"/>
              <p:nvPr/>
            </p:nvSpPr>
            <p:spPr>
              <a:xfrm>
                <a:off x="2360983" y="3359748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BF0AC1-656F-B71E-A4C8-27ABDB5C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83" y="3359748"/>
                <a:ext cx="596348" cy="461665"/>
              </a:xfrm>
              <a:prstGeom prst="rect">
                <a:avLst/>
              </a:prstGeom>
              <a:blipFill>
                <a:blip r:embed="rId3"/>
                <a:stretch>
                  <a:fillRect r="-1020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EFD6C-8854-514D-DD2D-F0E9C506BFE9}"/>
                  </a:ext>
                </a:extLst>
              </p:cNvPr>
              <p:cNvSpPr txBox="1"/>
              <p:nvPr/>
            </p:nvSpPr>
            <p:spPr>
              <a:xfrm>
                <a:off x="3191032" y="3359747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EFD6C-8854-514D-DD2D-F0E9C506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032" y="3359747"/>
                <a:ext cx="596348" cy="461665"/>
              </a:xfrm>
              <a:prstGeom prst="rect">
                <a:avLst/>
              </a:prstGeom>
              <a:blipFill>
                <a:blip r:embed="rId4"/>
                <a:stretch>
                  <a:fillRect r="-918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D9941-5E5F-6FB3-B6B8-A663E407F0F4}"/>
                  </a:ext>
                </a:extLst>
              </p:cNvPr>
              <p:cNvSpPr txBox="1"/>
              <p:nvPr/>
            </p:nvSpPr>
            <p:spPr>
              <a:xfrm>
                <a:off x="5890588" y="334365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D9941-5E5F-6FB3-B6B8-A663E407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88" y="3343656"/>
                <a:ext cx="596348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DFF80-9500-134A-FAD4-B256B8219A51}"/>
                  </a:ext>
                </a:extLst>
              </p:cNvPr>
              <p:cNvSpPr txBox="1"/>
              <p:nvPr/>
            </p:nvSpPr>
            <p:spPr>
              <a:xfrm>
                <a:off x="6472562" y="336144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DFF80-9500-134A-FAD4-B256B821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562" y="3361446"/>
                <a:ext cx="596348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1603D-D766-B335-F85A-4679298B7349}"/>
                  </a:ext>
                </a:extLst>
              </p:cNvPr>
              <p:cNvSpPr txBox="1"/>
              <p:nvPr/>
            </p:nvSpPr>
            <p:spPr>
              <a:xfrm>
                <a:off x="4545326" y="3359744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1603D-D766-B335-F85A-4679298B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326" y="3359744"/>
                <a:ext cx="5963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EC3DFF-AAEB-BEB6-DE4E-1C4111DDED25}"/>
              </a:ext>
            </a:extLst>
          </p:cNvPr>
          <p:cNvCxnSpPr>
            <a:stCxn id="8" idx="0"/>
          </p:cNvCxnSpPr>
          <p:nvPr/>
        </p:nvCxnSpPr>
        <p:spPr>
          <a:xfrm flipV="1">
            <a:off x="6178919" y="2492787"/>
            <a:ext cx="9843" cy="706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E71B8-4B25-8CE7-84F2-7BE203ED4B19}"/>
              </a:ext>
            </a:extLst>
          </p:cNvPr>
          <p:cNvCxnSpPr/>
          <p:nvPr/>
        </p:nvCxnSpPr>
        <p:spPr>
          <a:xfrm flipV="1">
            <a:off x="4833657" y="2492786"/>
            <a:ext cx="9843" cy="706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770B25-6DF0-3923-C5A4-E684DEB047E6}"/>
              </a:ext>
            </a:extLst>
          </p:cNvPr>
          <p:cNvCxnSpPr>
            <a:cxnSpLocks/>
          </p:cNvCxnSpPr>
          <p:nvPr/>
        </p:nvCxnSpPr>
        <p:spPr>
          <a:xfrm>
            <a:off x="4843500" y="2541483"/>
            <a:ext cx="13354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897408-3042-DB1C-94C1-EBD15261B503}"/>
                  </a:ext>
                </a:extLst>
              </p:cNvPr>
              <p:cNvSpPr txBox="1"/>
              <p:nvPr/>
            </p:nvSpPr>
            <p:spPr>
              <a:xfrm>
                <a:off x="5249087" y="258024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897408-3042-DB1C-94C1-EBD15261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87" y="2580246"/>
                <a:ext cx="5963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74224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Light_wide-WEB" id="{02E20BC5-FEDE-CE44-9BE4-1CE6CB29BA3D}" vid="{E4378662-F895-C340-BA33-6EA5E69E43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91d807-f94f-4c4f-bb14-493106c624c2">
      <UserInfo>
        <DisplayName/>
        <AccountId xsi:nil="true"/>
        <AccountType/>
      </UserInfo>
    </SharedWithUsers>
    <TaxCatchAll xmlns="42ea9b75-b306-4826-8769-4c6ad6718b67" xsi:nil="true"/>
    <lcf76f155ced4ddcb4097134ff3c332f xmlns="2391d807-f94f-4c4f-bb14-493106c624c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797F432E2A042A124C0139981475A" ma:contentTypeVersion="14" ma:contentTypeDescription="Create a new document." ma:contentTypeScope="" ma:versionID="f98a91b6c1e71bbba55439f0a80a0573">
  <xsd:schema xmlns:xsd="http://www.w3.org/2001/XMLSchema" xmlns:xs="http://www.w3.org/2001/XMLSchema" xmlns:p="http://schemas.microsoft.com/office/2006/metadata/properties" xmlns:ns2="2391d807-f94f-4c4f-bb14-493106c624c2" xmlns:ns3="42ea9b75-b306-4826-8769-4c6ad6718b67" targetNamespace="http://schemas.microsoft.com/office/2006/metadata/properties" ma:root="true" ma:fieldsID="e10204a60157ce1d68d66ae7a68b8f6a" ns2:_="" ns3:_="">
    <xsd:import namespace="2391d807-f94f-4c4f-bb14-493106c624c2"/>
    <xsd:import namespace="42ea9b75-b306-4826-8769-4c6ad6718b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1d807-f94f-4c4f-bb14-493106c6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SearchPeopleOnly="false" ma:internalName="SharedWithUsers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a9b75-b306-4826-8769-4c6ad6718b6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2721504a-65bf-41e8-8385-5761431a3c1d}" ma:internalName="TaxCatchAll" ma:showField="CatchAllData" ma:web="42ea9b75-b306-4826-8769-4c6ad6718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E72521-46AD-4BAF-8AA5-1067FA401909}">
  <ds:schemaRefs>
    <ds:schemaRef ds:uri="http://schemas.microsoft.com/office/2006/metadata/properties"/>
    <ds:schemaRef ds:uri="http://schemas.microsoft.com/office/infopath/2007/PartnerControls"/>
    <ds:schemaRef ds:uri="2391d807-f94f-4c4f-bb14-493106c624c2"/>
    <ds:schemaRef ds:uri="42ea9b75-b306-4826-8769-4c6ad6718b67"/>
  </ds:schemaRefs>
</ds:datastoreItem>
</file>

<file path=customXml/itemProps2.xml><?xml version="1.0" encoding="utf-8"?>
<ds:datastoreItem xmlns:ds="http://schemas.openxmlformats.org/officeDocument/2006/customXml" ds:itemID="{5B987B27-07C2-425E-9FC8-8EB9D2FCBB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58C39C-6B2B-46C8-8FF5-4FF701DE8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91d807-f94f-4c4f-bb14-493106c624c2"/>
    <ds:schemaRef ds:uri="42ea9b75-b306-4826-8769-4c6ad6718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INL_2022_hexLight_wide</Template>
  <TotalTime>1161</TotalTime>
  <Words>1635</Words>
  <Application>Microsoft Office PowerPoint</Application>
  <PresentationFormat>Widescreen</PresentationFormat>
  <Paragraphs>314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Georgia</vt:lpstr>
      <vt:lpstr>Myriad Pro Cond</vt:lpstr>
      <vt:lpstr>Roboto</vt:lpstr>
      <vt:lpstr>Times New Roman</vt:lpstr>
      <vt:lpstr>Wingdings</vt:lpstr>
      <vt:lpstr>INL 2020</vt:lpstr>
      <vt:lpstr>PowerPoint Presentation</vt:lpstr>
      <vt:lpstr>RAVEN Code Structure</vt:lpstr>
      <vt:lpstr>Metrics</vt:lpstr>
      <vt:lpstr>Differential Geometry Metrics Along A Surface</vt:lpstr>
      <vt:lpstr>Dynamical System Scaling – Process Relativity</vt:lpstr>
      <vt:lpstr>Dynamical System Scaling – Process Relativity</vt:lpstr>
      <vt:lpstr>Dynamical System Scaling – Process Relativity</vt:lpstr>
      <vt:lpstr>Dynamical System Scaling – Process Relativity</vt:lpstr>
      <vt:lpstr>Dynamical System Scaling – Process Relativity</vt:lpstr>
      <vt:lpstr>Mathematical Framework for Process Similarity</vt:lpstr>
      <vt:lpstr>Mathematical Framework for Process Similarity</vt:lpstr>
      <vt:lpstr>Mathematical Framework for Process Similarity</vt:lpstr>
      <vt:lpstr>Mathematical Framework for Process Similarity</vt:lpstr>
      <vt:lpstr>Process Curve Representation</vt:lpstr>
      <vt:lpstr>Relative Time Evolution</vt:lpstr>
      <vt:lpstr>Process Categorization by Temporal Displacement Rate</vt:lpstr>
      <vt:lpstr>System Scaling by Coordinate Transformation</vt:lpstr>
      <vt:lpstr>System Scaling by Coordinate Transformation</vt:lpstr>
      <vt:lpstr>System Scaling by Coordinate Transformation</vt:lpstr>
      <vt:lpstr>Temporal and Overall Separation</vt:lpstr>
      <vt:lpstr>Temporal and Overall Separation</vt:lpstr>
      <vt:lpstr>Temporal and Overall Separation</vt:lpstr>
      <vt:lpstr>Test Case NuScale Power – Containment Vessel Steam Mass</vt:lpstr>
      <vt:lpstr>Test Case MAGNET – Heat Pipe Temperature</vt:lpstr>
      <vt:lpstr>Test Case TREAT – Separate Effects Test Holder C and D</vt:lpstr>
      <vt:lpstr>Test Case TREAT – Separate Effects Test Holder C and D</vt:lpstr>
      <vt:lpstr>Available Outputs</vt:lpstr>
      <vt:lpstr>PostProcessor Input Setup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Ramon Ken Yoshiura</dc:creator>
  <cp:keywords/>
  <dc:description/>
  <cp:lastModifiedBy>Ramon Ken Yoshiura</cp:lastModifiedBy>
  <cp:revision>2</cp:revision>
  <dcterms:created xsi:type="dcterms:W3CDTF">2024-06-26T15:14:38Z</dcterms:created>
  <dcterms:modified xsi:type="dcterms:W3CDTF">2024-06-27T10:36:15Z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0x010100803797F432E2A042A124C0139981475A</vt:lpwstr>
  </property>
  <property fmtid="{D5CDD505-2E9C-101B-9397-08002B2CF9AE}" pid="3" name="Order">
    <vt:r8>73000</vt:r8>
  </property>
</Properties>
</file>